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42"/>
  </p:notesMasterIdLst>
  <p:handoutMasterIdLst>
    <p:handoutMasterId r:id="rId43"/>
  </p:handoutMasterIdLst>
  <p:sldIdLst>
    <p:sldId id="256" r:id="rId5"/>
    <p:sldId id="277" r:id="rId6"/>
    <p:sldId id="278" r:id="rId7"/>
    <p:sldId id="280" r:id="rId8"/>
    <p:sldId id="279" r:id="rId9"/>
    <p:sldId id="281" r:id="rId10"/>
    <p:sldId id="282" r:id="rId11"/>
    <p:sldId id="283" r:id="rId12"/>
    <p:sldId id="284" r:id="rId13"/>
    <p:sldId id="285" r:id="rId14"/>
    <p:sldId id="286" r:id="rId15"/>
    <p:sldId id="287" r:id="rId16"/>
    <p:sldId id="289" r:id="rId17"/>
    <p:sldId id="288" r:id="rId18"/>
    <p:sldId id="290" r:id="rId19"/>
    <p:sldId id="292" r:id="rId20"/>
    <p:sldId id="293" r:id="rId21"/>
    <p:sldId id="295" r:id="rId22"/>
    <p:sldId id="294" r:id="rId23"/>
    <p:sldId id="296" r:id="rId24"/>
    <p:sldId id="297" r:id="rId25"/>
    <p:sldId id="298" r:id="rId26"/>
    <p:sldId id="300" r:id="rId27"/>
    <p:sldId id="304" r:id="rId28"/>
    <p:sldId id="301" r:id="rId29"/>
    <p:sldId id="302" r:id="rId30"/>
    <p:sldId id="303" r:id="rId31"/>
    <p:sldId id="299" r:id="rId32"/>
    <p:sldId id="307" r:id="rId33"/>
    <p:sldId id="308" r:id="rId34"/>
    <p:sldId id="306" r:id="rId35"/>
    <p:sldId id="309" r:id="rId36"/>
    <p:sldId id="310" r:id="rId37"/>
    <p:sldId id="311" r:id="rId38"/>
    <p:sldId id="312" r:id="rId39"/>
    <p:sldId id="313" r:id="rId40"/>
    <p:sldId id="314" r:id="rId41"/>
  </p:sldIdLst>
  <p:sldSz cx="12192000" cy="6858000"/>
  <p:notesSz cx="6858000" cy="9144000"/>
  <p:defaultTextStyle>
    <a:defPPr rtl="0">
      <a:defRPr lang="hu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ipek Orsolya Anna" initials="POA" lastIdx="1" clrIdx="0">
    <p:extLst>
      <p:ext uri="{19B8F6BF-5375-455C-9EA6-DF929625EA0E}">
        <p15:presenceInfo xmlns:p15="http://schemas.microsoft.com/office/powerpoint/2012/main" userId="S::orsolya.pipek@ttk.elte.hu::0a130b87-b8eb-4d47-9e9f-522c33f9113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982310F-4E19-42C2-8557-F331DA6C2F3C}" v="1281" dt="2022-04-01T09:16:01.23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5713" autoAdjust="0"/>
  </p:normalViewPr>
  <p:slideViewPr>
    <p:cSldViewPr snapToGrid="0">
      <p:cViewPr varScale="1">
        <p:scale>
          <a:sx n="119" d="100"/>
          <a:sy n="119" d="100"/>
        </p:scale>
        <p:origin x="96" y="3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382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notesMaster" Target="notesMasters/notesMaster1.xml"/><Relationship Id="rId47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handoutMaster" Target="handoutMasters/handoutMaster1.xml"/><Relationship Id="rId48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hu-HU" dirty="0"/>
          </a:p>
        </p:txBody>
      </p:sp>
      <p:sp>
        <p:nvSpPr>
          <p:cNvPr id="3" name="Dátum hely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2EFB5F8E-7C48-4432-B289-0E241F94837A}" type="datetime1">
              <a:rPr lang="hu-HU" smtClean="0"/>
              <a:t>2022. 03. 30.</a:t>
            </a:fld>
            <a:endParaRPr lang="hu-HU" dirty="0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hu-HU" dirty="0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FB53ADFC-ABB8-401A-BB24-33FDAFEDCEBD}" type="slidenum">
              <a:rPr lang="hu-HU" smtClean="0"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73324930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hu-HU" noProof="0" dirty="0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87A7B4-541D-434B-AD07-663B76936FDE}" type="datetime1">
              <a:rPr lang="hu-HU" smtClean="0"/>
              <a:pPr/>
              <a:t>2022. 03. 30.</a:t>
            </a:fld>
            <a:endParaRPr lang="hu-HU" dirty="0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hu-HU" noProof="0" dirty="0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hu-HU" noProof="0" dirty="0"/>
              <a:t>Mintaszöveg szerkesztése</a:t>
            </a:r>
          </a:p>
          <a:p>
            <a:pPr lvl="1" rtl="0"/>
            <a:r>
              <a:rPr lang="hu-HU" noProof="0" dirty="0"/>
              <a:t>Második szint</a:t>
            </a:r>
          </a:p>
          <a:p>
            <a:pPr lvl="2" rtl="0"/>
            <a:r>
              <a:rPr lang="hu-HU" noProof="0" dirty="0"/>
              <a:t>Harmadik szint</a:t>
            </a:r>
          </a:p>
          <a:p>
            <a:pPr lvl="3" rtl="0"/>
            <a:r>
              <a:rPr lang="hu-HU" noProof="0" dirty="0"/>
              <a:t>Negyedik szint</a:t>
            </a:r>
          </a:p>
          <a:p>
            <a:pPr lvl="4" rtl="0"/>
            <a:r>
              <a:rPr lang="hu-HU" noProof="0" dirty="0"/>
              <a:t>Ötödik szint</a:t>
            </a:r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hu-HU" noProof="0" dirty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4B725628-3A68-42F4-BA86-981817953149}" type="slidenum">
              <a:rPr lang="hu-HU" noProof="0" smtClean="0"/>
              <a:t>‹#›</a:t>
            </a:fld>
            <a:endParaRPr lang="hu-HU" noProof="0" dirty="0"/>
          </a:p>
        </p:txBody>
      </p:sp>
    </p:spTree>
    <p:extLst>
      <p:ext uri="{BB962C8B-B14F-4D97-AF65-F5344CB8AC3E}">
        <p14:creationId xmlns:p14="http://schemas.microsoft.com/office/powerpoint/2010/main" val="6492586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B725628-3A68-42F4-BA86-981817953149}" type="slidenum">
              <a:rPr lang="hu-HU" smtClean="0"/>
              <a:t>1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8592577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B725628-3A68-42F4-BA86-981817953149}" type="slidenum">
              <a:rPr lang="hu-HU" smtClean="0"/>
              <a:t>10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7596138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B725628-3A68-42F4-BA86-981817953149}" type="slidenum">
              <a:rPr lang="hu-HU" smtClean="0"/>
              <a:t>11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9166254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B725628-3A68-42F4-BA86-981817953149}" type="slidenum">
              <a:rPr lang="hu-HU" smtClean="0"/>
              <a:t>12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9510508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B725628-3A68-42F4-BA86-981817953149}" type="slidenum">
              <a:rPr lang="hu-HU" smtClean="0"/>
              <a:t>13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4141412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B725628-3A68-42F4-BA86-981817953149}" type="slidenum">
              <a:rPr lang="hu-HU" smtClean="0"/>
              <a:t>14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7028442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B725628-3A68-42F4-BA86-981817953149}" type="slidenum">
              <a:rPr lang="hu-HU" smtClean="0"/>
              <a:t>15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8394719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B725628-3A68-42F4-BA86-981817953149}" type="slidenum">
              <a:rPr lang="hu-HU" smtClean="0"/>
              <a:t>16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5518899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B725628-3A68-42F4-BA86-981817953149}" type="slidenum">
              <a:rPr lang="hu-HU" smtClean="0"/>
              <a:t>17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0971075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B725628-3A68-42F4-BA86-981817953149}" type="slidenum">
              <a:rPr lang="hu-HU" smtClean="0"/>
              <a:t>18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57925533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B725628-3A68-42F4-BA86-981817953149}" type="slidenum">
              <a:rPr lang="hu-HU" smtClean="0"/>
              <a:t>19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0718971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B725628-3A68-42F4-BA86-981817953149}" type="slidenum">
              <a:rPr lang="hu-HU" smtClean="0"/>
              <a:t>2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95984578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B725628-3A68-42F4-BA86-981817953149}" type="slidenum">
              <a:rPr lang="hu-HU" smtClean="0"/>
              <a:t>20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23507264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B725628-3A68-42F4-BA86-981817953149}" type="slidenum">
              <a:rPr lang="hu-HU" smtClean="0"/>
              <a:t>21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54714540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B725628-3A68-42F4-BA86-981817953149}" type="slidenum">
              <a:rPr lang="hu-HU" smtClean="0"/>
              <a:t>22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17958857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B725628-3A68-42F4-BA86-981817953149}" type="slidenum">
              <a:rPr lang="hu-HU" smtClean="0"/>
              <a:t>23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5833529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B725628-3A68-42F4-BA86-981817953149}" type="slidenum">
              <a:rPr lang="hu-HU" smtClean="0"/>
              <a:t>24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83282340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B725628-3A68-42F4-BA86-981817953149}" type="slidenum">
              <a:rPr lang="hu-HU" smtClean="0"/>
              <a:t>25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22158618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B725628-3A68-42F4-BA86-981817953149}" type="slidenum">
              <a:rPr lang="hu-HU" smtClean="0"/>
              <a:t>26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41504323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B725628-3A68-42F4-BA86-981817953149}" type="slidenum">
              <a:rPr lang="hu-HU" smtClean="0"/>
              <a:t>27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88794765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B725628-3A68-42F4-BA86-981817953149}" type="slidenum">
              <a:rPr lang="hu-HU" smtClean="0"/>
              <a:t>28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44283136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B725628-3A68-42F4-BA86-981817953149}" type="slidenum">
              <a:rPr lang="hu-HU" smtClean="0"/>
              <a:t>29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4673998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B725628-3A68-42F4-BA86-981817953149}" type="slidenum">
              <a:rPr lang="hu-HU" smtClean="0"/>
              <a:t>3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90265539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B725628-3A68-42F4-BA86-981817953149}" type="slidenum">
              <a:rPr lang="hu-HU" smtClean="0"/>
              <a:t>30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55921508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B725628-3A68-42F4-BA86-981817953149}" type="slidenum">
              <a:rPr lang="hu-HU" smtClean="0"/>
              <a:t>31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35354908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B725628-3A68-42F4-BA86-981817953149}" type="slidenum">
              <a:rPr lang="hu-HU" smtClean="0"/>
              <a:t>32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58256328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B725628-3A68-42F4-BA86-981817953149}" type="slidenum">
              <a:rPr lang="hu-HU" smtClean="0"/>
              <a:t>33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75326056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B725628-3A68-42F4-BA86-981817953149}" type="slidenum">
              <a:rPr lang="hu-HU" smtClean="0"/>
              <a:t>34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45448989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B725628-3A68-42F4-BA86-981817953149}" type="slidenum">
              <a:rPr lang="hu-HU" smtClean="0"/>
              <a:t>35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409055182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B725628-3A68-42F4-BA86-981817953149}" type="slidenum">
              <a:rPr lang="hu-HU" smtClean="0"/>
              <a:t>36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19483197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B725628-3A68-42F4-BA86-981817953149}" type="slidenum">
              <a:rPr lang="hu-HU" smtClean="0"/>
              <a:t>37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6116271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B725628-3A68-42F4-BA86-981817953149}" type="slidenum">
              <a:rPr lang="hu-HU" smtClean="0"/>
              <a:t>4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1882551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B725628-3A68-42F4-BA86-981817953149}" type="slidenum">
              <a:rPr lang="hu-HU" smtClean="0"/>
              <a:t>5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6908440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B725628-3A68-42F4-BA86-981817953149}" type="slidenum">
              <a:rPr lang="hu-HU" smtClean="0"/>
              <a:t>6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4247497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B725628-3A68-42F4-BA86-981817953149}" type="slidenum">
              <a:rPr lang="hu-HU" smtClean="0"/>
              <a:t>7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9338226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B725628-3A68-42F4-BA86-981817953149}" type="slidenum">
              <a:rPr lang="hu-HU" smtClean="0"/>
              <a:t>8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3545759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B725628-3A68-42F4-BA86-981817953149}" type="slidenum">
              <a:rPr lang="hu-HU" smtClean="0"/>
              <a:t>9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1234084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églalap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Ellipszis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rtlCol="0" anchor="ctr">
            <a:normAutofit/>
          </a:bodyPr>
          <a:lstStyle>
            <a:lvl1pPr algn="r">
              <a:defRPr sz="5000" spc="200" baseline="0"/>
            </a:lvl1pPr>
          </a:lstStyle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rtlCol="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pPr rtl="0"/>
            <a:r>
              <a:rPr lang="hu-HU" noProof="0"/>
              <a:t>Kattintson ide az alcím mintájának szerkesztéséhez</a:t>
            </a:r>
            <a:endParaRPr lang="hu-HU" noProof="0" dirty="0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algn="l">
              <a:defRPr/>
            </a:lvl1pPr>
          </a:lstStyle>
          <a:p>
            <a:pPr rtl="0"/>
            <a:fld id="{5F890CC4-549A-4EB8-8D35-554BC0A6EDCC}" type="datetime1">
              <a:rPr lang="hu-HU" noProof="0" smtClean="0"/>
              <a:t>2022. 03. 30.</a:t>
            </a:fld>
            <a:endParaRPr lang="hu-HU" noProof="0" dirty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hu-HU" noProof="0" smtClean="0"/>
              <a:t>‹#›</a:t>
            </a:fld>
            <a:endParaRPr lang="hu-HU" noProof="0" dirty="0"/>
          </a:p>
        </p:txBody>
      </p:sp>
      <p:cxnSp>
        <p:nvCxnSpPr>
          <p:cNvPr id="8" name="Egyenes összekötő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  <a:endParaRPr lang="hu-HU" noProof="0" dirty="0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145E2BA-7143-4E00-878C-144FB5558C52}" type="datetime1">
              <a:rPr lang="hu-HU" noProof="0" smtClean="0"/>
              <a:t>2022. 03. 30.</a:t>
            </a:fld>
            <a:endParaRPr lang="hu-HU" noProof="0" dirty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 rtlCol="0"/>
          <a:lstStyle/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 rtlCol="0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  <a:endParaRPr lang="hu-HU" noProof="0" dirty="0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89037A5-9DCD-4E3C-BE5B-18C21493C14D}" type="datetime1">
              <a:rPr lang="hu-HU" noProof="0" smtClean="0"/>
              <a:t>2022. 03. 30.</a:t>
            </a:fld>
            <a:endParaRPr lang="hu-HU" noProof="0" dirty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hu-HU" noProof="0" smtClean="0"/>
              <a:t>‹#›</a:t>
            </a:fld>
            <a:endParaRPr lang="hu-HU" noProof="0" dirty="0"/>
          </a:p>
        </p:txBody>
      </p:sp>
      <p:cxnSp>
        <p:nvCxnSpPr>
          <p:cNvPr id="7" name="Egyenes összekötő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  <a:endParaRPr lang="hu-HU" noProof="0" dirty="0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3CAAAC8-7FFC-44E5-882D-F99B8ACB2AB2}" type="datetime1">
              <a:rPr lang="hu-HU" noProof="0" smtClean="0"/>
              <a:t>2022. 03. 30.</a:t>
            </a:fld>
            <a:endParaRPr lang="hu-HU" noProof="0" dirty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églalap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Ellipszis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rtlCol="0" anchor="ctr">
            <a:normAutofit/>
          </a:bodyPr>
          <a:lstStyle>
            <a:lvl1pPr algn="r">
              <a:defRPr sz="5000" b="0" spc="200" baseline="0"/>
            </a:lvl1pPr>
          </a:lstStyle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rtlCol="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CB8FB86-786C-4E12-A844-A683D4407232}" type="datetime1">
              <a:rPr lang="hu-HU" noProof="0" smtClean="0"/>
              <a:t>2022. 03. 30.</a:t>
            </a:fld>
            <a:endParaRPr lang="hu-HU" noProof="0" dirty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hu-HU" noProof="0" smtClean="0"/>
              <a:t>‹#›</a:t>
            </a:fld>
            <a:endParaRPr lang="hu-HU" noProof="0" dirty="0"/>
          </a:p>
        </p:txBody>
      </p:sp>
      <p:cxnSp>
        <p:nvCxnSpPr>
          <p:cNvPr id="8" name="Egyenes összekötő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Két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 rtlCol="0"/>
          <a:lstStyle/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Tartalom helye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 rtlCol="0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  <a:endParaRPr lang="hu-HU" noProof="0" dirty="0"/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 rtlCol="0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  <a:endParaRPr lang="hu-HU" noProof="0" dirty="0"/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4F1BC0C-58A2-4B07-B047-7893D45914FA}" type="datetime1">
              <a:rPr lang="hu-HU" noProof="0" smtClean="0"/>
              <a:t>2022. 03. 30.</a:t>
            </a:fld>
            <a:endParaRPr lang="hu-HU" noProof="0" dirty="0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ím 9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rtlCol="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 rtlCol="0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  <a:endParaRPr lang="hu-HU" noProof="0" dirty="0"/>
          </a:p>
        </p:txBody>
      </p:sp>
      <p:sp>
        <p:nvSpPr>
          <p:cNvPr id="5" name="Szöveg helye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rtlCol="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hu-HU" noProof="0"/>
              <a:t>Mintaszöveg szerkesztése</a:t>
            </a:r>
          </a:p>
        </p:txBody>
      </p:sp>
      <p:sp>
        <p:nvSpPr>
          <p:cNvPr id="6" name="Tartalom helye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 rtlCol="0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  <a:endParaRPr lang="hu-HU" noProof="0" dirty="0"/>
          </a:p>
        </p:txBody>
      </p:sp>
      <p:sp>
        <p:nvSpPr>
          <p:cNvPr id="7" name="Dátum helye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30C8CD4-C0B2-4DB7-A067-2ECAC382EC89}" type="datetime1">
              <a:rPr lang="hu-HU" noProof="0" smtClean="0"/>
              <a:t>2022. 03. 30.</a:t>
            </a:fld>
            <a:endParaRPr lang="hu-HU" noProof="0" dirty="0"/>
          </a:p>
        </p:txBody>
      </p:sp>
      <p:sp>
        <p:nvSpPr>
          <p:cNvPr id="8" name="Élőláb helye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9" name="Dia számának hely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Dátum helye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9D8F793-B834-4629-B61D-FB746A1382CB}" type="datetime1">
              <a:rPr lang="hu-HU" noProof="0" smtClean="0"/>
              <a:t>2022. 03. 30.</a:t>
            </a:fld>
            <a:endParaRPr lang="hu-HU" noProof="0" dirty="0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162ABD8-BFE8-4671-ABE3-76B74408A7BB}" type="datetime1">
              <a:rPr lang="hu-HU" noProof="0" smtClean="0"/>
              <a:t>2022. 03. 30.</a:t>
            </a:fld>
            <a:endParaRPr lang="hu-HU" noProof="0" dirty="0"/>
          </a:p>
        </p:txBody>
      </p:sp>
      <p:sp>
        <p:nvSpPr>
          <p:cNvPr id="3" name="Élőláb helye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ím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 rtlCol="0"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 rtlCol="0"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  <a:endParaRPr lang="hu-HU" noProof="0" dirty="0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 rtlCol="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1D41F34-F73D-4B1A-8057-8164BB6EB00D}" type="datetime1">
              <a:rPr lang="hu-HU" noProof="0" smtClean="0"/>
              <a:t>2022. 03. 30.</a:t>
            </a:fld>
            <a:endParaRPr lang="hu-HU" noProof="0" dirty="0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rtlCol="0" anchor="ctr">
            <a:normAutofit/>
          </a:bodyPr>
          <a:lstStyle>
            <a:lvl1pPr algn="r">
              <a:defRPr sz="5000" spc="200" baseline="0"/>
            </a:lvl1pPr>
          </a:lstStyle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Kép helyőrzője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hu-HU" noProof="0"/>
              <a:t>Kép beszúrásához kattintson az ikonra</a:t>
            </a:r>
            <a:endParaRPr lang="hu-HU" noProof="0" dirty="0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rtlCol="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7ED6D3F-261D-46CD-A18E-15DA10EC13B4}" type="datetime1">
              <a:rPr lang="hu-HU" noProof="0" smtClean="0"/>
              <a:t>2022. 03. 30.</a:t>
            </a:fld>
            <a:endParaRPr lang="hu-HU" noProof="0" dirty="0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67E5644-1E61-4311-A31E-84CB9C7AA8A9}" type="slidenum">
              <a:rPr lang="hu-HU" noProof="0" smtClean="0"/>
              <a:t>‹#›</a:t>
            </a:fld>
            <a:endParaRPr lang="hu-HU" noProof="0" dirty="0"/>
          </a:p>
        </p:txBody>
      </p:sp>
      <p:cxnSp>
        <p:nvCxnSpPr>
          <p:cNvPr id="8" name="Egyenes összekötő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hu-HU" noProof="0" dirty="0"/>
              <a:t>Mintacím stílusának szerkesztése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 rtl="0"/>
            <a:r>
              <a:rPr lang="hu-HU" noProof="0" dirty="0"/>
              <a:t>Mintaszöveg szerkesztése</a:t>
            </a:r>
          </a:p>
          <a:p>
            <a:pPr lvl="1" rtl="0"/>
            <a:r>
              <a:rPr lang="hu-HU" noProof="0" dirty="0"/>
              <a:t>Második szint</a:t>
            </a:r>
          </a:p>
          <a:p>
            <a:pPr lvl="2" rtl="0"/>
            <a:r>
              <a:rPr lang="hu-HU" noProof="0" dirty="0"/>
              <a:t>Harmadik szint</a:t>
            </a:r>
          </a:p>
          <a:p>
            <a:pPr lvl="3" rtl="0"/>
            <a:r>
              <a:rPr lang="hu-HU" noProof="0" dirty="0"/>
              <a:t>Negyedik szint</a:t>
            </a:r>
          </a:p>
          <a:p>
            <a:pPr lvl="4" rtl="0"/>
            <a:r>
              <a:rPr lang="hu-HU" noProof="0" dirty="0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pPr rtl="0"/>
            <a:fld id="{9F664116-3985-4E48-986B-9E02948DDDDE}" type="datetime1">
              <a:rPr lang="hu-HU" noProof="0" smtClean="0"/>
              <a:t>2022. 03. 30.</a:t>
            </a:fld>
            <a:endParaRPr lang="hu-HU" noProof="0" dirty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pPr rtl="0"/>
            <a:endParaRPr lang="hu-HU" noProof="0" dirty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pPr rtl="0"/>
            <a:fld id="{4FAB73BC-B049-4115-A692-8D63A059BFB8}" type="slidenum">
              <a:rPr lang="hu-HU" noProof="0" smtClean="0"/>
              <a:pPr/>
              <a:t>‹#›</a:t>
            </a:fld>
            <a:endParaRPr lang="hu-HU" noProof="0" dirty="0"/>
          </a:p>
        </p:txBody>
      </p:sp>
      <p:cxnSp>
        <p:nvCxnSpPr>
          <p:cNvPr id="7" name="Egyenes összekötő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30.png"/><Relationship Id="rId7" Type="http://schemas.openxmlformats.org/officeDocument/2006/relationships/image" Target="../media/image35.sv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0.png"/><Relationship Id="rId7" Type="http://schemas.openxmlformats.org/officeDocument/2006/relationships/image" Target="../media/image35.sv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2.png"/><Relationship Id="rId10" Type="http://schemas.openxmlformats.org/officeDocument/2006/relationships/image" Target="../media/image33.png"/><Relationship Id="rId4" Type="http://schemas.openxmlformats.org/officeDocument/2006/relationships/image" Target="../media/image31.png"/><Relationship Id="rId9" Type="http://schemas.openxmlformats.org/officeDocument/2006/relationships/image" Target="../media/image37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34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svg"/><Relationship Id="rId11" Type="http://schemas.openxmlformats.org/officeDocument/2006/relationships/image" Target="../media/image33.png"/><Relationship Id="rId5" Type="http://schemas.openxmlformats.org/officeDocument/2006/relationships/image" Target="../media/image36.png"/><Relationship Id="rId10" Type="http://schemas.openxmlformats.org/officeDocument/2006/relationships/image" Target="../media/image38.png"/><Relationship Id="rId4" Type="http://schemas.openxmlformats.org/officeDocument/2006/relationships/image" Target="../media/image35.svg"/><Relationship Id="rId9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png"/><Relationship Id="rId3" Type="http://schemas.openxmlformats.org/officeDocument/2006/relationships/image" Target="../media/image30.png"/><Relationship Id="rId7" Type="http://schemas.openxmlformats.org/officeDocument/2006/relationships/image" Target="../media/image38.png"/><Relationship Id="rId12" Type="http://schemas.openxmlformats.org/officeDocument/2006/relationships/image" Target="../media/image43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openxmlformats.org/officeDocument/2006/relationships/image" Target="../media/image42.png"/><Relationship Id="rId5" Type="http://schemas.openxmlformats.org/officeDocument/2006/relationships/image" Target="../media/image32.png"/><Relationship Id="rId15" Type="http://schemas.openxmlformats.org/officeDocument/2006/relationships/image" Target="../media/image46.png"/><Relationship Id="rId10" Type="http://schemas.openxmlformats.org/officeDocument/2006/relationships/image" Target="../media/image41.png"/><Relationship Id="rId4" Type="http://schemas.openxmlformats.org/officeDocument/2006/relationships/image" Target="../media/image31.png"/><Relationship Id="rId9" Type="http://schemas.openxmlformats.org/officeDocument/2006/relationships/image" Target="../media/image40.svg"/><Relationship Id="rId14" Type="http://schemas.openxmlformats.org/officeDocument/2006/relationships/image" Target="../media/image4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png"/><Relationship Id="rId3" Type="http://schemas.openxmlformats.org/officeDocument/2006/relationships/image" Target="../media/image30.png"/><Relationship Id="rId7" Type="http://schemas.openxmlformats.org/officeDocument/2006/relationships/image" Target="../media/image38.png"/><Relationship Id="rId12" Type="http://schemas.openxmlformats.org/officeDocument/2006/relationships/image" Target="../media/image43.pn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openxmlformats.org/officeDocument/2006/relationships/image" Target="../media/image42.png"/><Relationship Id="rId5" Type="http://schemas.openxmlformats.org/officeDocument/2006/relationships/image" Target="../media/image32.png"/><Relationship Id="rId15" Type="http://schemas.openxmlformats.org/officeDocument/2006/relationships/image" Target="../media/image46.png"/><Relationship Id="rId10" Type="http://schemas.openxmlformats.org/officeDocument/2006/relationships/image" Target="../media/image41.png"/><Relationship Id="rId4" Type="http://schemas.openxmlformats.org/officeDocument/2006/relationships/image" Target="../media/image31.png"/><Relationship Id="rId9" Type="http://schemas.openxmlformats.org/officeDocument/2006/relationships/image" Target="../media/image40.svg"/><Relationship Id="rId14" Type="http://schemas.openxmlformats.org/officeDocument/2006/relationships/image" Target="../media/image4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51.png"/><Relationship Id="rId4" Type="http://schemas.openxmlformats.org/officeDocument/2006/relationships/image" Target="../media/image4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sv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svg"/><Relationship Id="rId5" Type="http://schemas.openxmlformats.org/officeDocument/2006/relationships/image" Target="../media/image59.png"/><Relationship Id="rId4" Type="http://schemas.openxmlformats.org/officeDocument/2006/relationships/image" Target="../media/image58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jpe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20.sv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églalap 18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4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230BD1B1-AA22-48F1-B3ED-579CD28460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2444" b="-1"/>
          <a:stretch/>
        </p:blipFill>
        <p:spPr>
          <a:xfrm>
            <a:off x="-3254" y="0"/>
            <a:ext cx="12191980" cy="6858000"/>
          </a:xfrm>
          <a:prstGeom prst="rect">
            <a:avLst/>
          </a:prstGeom>
        </p:spPr>
      </p:pic>
      <p:sp>
        <p:nvSpPr>
          <p:cNvPr id="21" name="Téglalap 20">
            <a:extLst>
              <a:ext uri="{FF2B5EF4-FFF2-40B4-BE49-F238E27FC236}">
                <a16:creationId xmlns:a16="http://schemas.microsoft.com/office/drawing/2014/main" id="{EAA48FC5-3C83-4F1B-BC33-DF0B588F8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96786" y="3064931"/>
            <a:ext cx="8295215" cy="2488568"/>
          </a:xfrm>
          <a:prstGeom prst="rect">
            <a:avLst/>
          </a:prstGeom>
          <a:solidFill>
            <a:srgbClr val="000001">
              <a:alpha val="7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DE3D84FB-5D02-47D2-98FD-4F01A02E2A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09349" y="3429000"/>
            <a:ext cx="7501651" cy="1090938"/>
          </a:xfrm>
        </p:spPr>
        <p:txBody>
          <a:bodyPr rtlCol="0" anchor="b">
            <a:normAutofit fontScale="90000"/>
          </a:bodyPr>
          <a:lstStyle/>
          <a:p>
            <a:pPr algn="l"/>
            <a:r>
              <a:rPr lang="en-US" dirty="0">
                <a:solidFill>
                  <a:srgbClr val="FFFFFF"/>
                </a:solidFill>
              </a:rPr>
              <a:t>Chronological Age Estimation from DNA methylation data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E9F6641D-ADF3-40BD-9BA3-E740E77C88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09349" y="4779313"/>
            <a:ext cx="7501650" cy="514816"/>
          </a:xfrm>
        </p:spPr>
        <p:txBody>
          <a:bodyPr rtlCol="0" anchor="t">
            <a:normAutofit/>
          </a:bodyPr>
          <a:lstStyle/>
          <a:p>
            <a:pPr rtl="0"/>
            <a:r>
              <a:rPr lang="en-US" dirty="0">
                <a:solidFill>
                  <a:srgbClr val="FFFFFF"/>
                </a:solidFill>
              </a:rPr>
              <a:t>- a case study in regularized linear regression</a:t>
            </a:r>
          </a:p>
        </p:txBody>
      </p:sp>
      <p:cxnSp>
        <p:nvCxnSpPr>
          <p:cNvPr id="23" name="Egyenes összekötő 22">
            <a:extLst>
              <a:ext uri="{FF2B5EF4-FFF2-40B4-BE49-F238E27FC236}">
                <a16:creationId xmlns:a16="http://schemas.microsoft.com/office/drawing/2014/main" id="{62F01714-1A39-4194-BD47-8A9960C599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09349" y="4666480"/>
            <a:ext cx="6832499" cy="0"/>
          </a:xfrm>
          <a:prstGeom prst="line">
            <a:avLst/>
          </a:prstGeom>
          <a:ln w="22225">
            <a:solidFill>
              <a:srgbClr val="4AC4E3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7BEB21E4-A317-4615-880D-923EB8C4DE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5599" y="5654205"/>
            <a:ext cx="1508703" cy="650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Alcím 2">
            <a:extLst>
              <a:ext uri="{FF2B5EF4-FFF2-40B4-BE49-F238E27FC236}">
                <a16:creationId xmlns:a16="http://schemas.microsoft.com/office/drawing/2014/main" id="{A2058F7E-6E75-4724-9632-0285C6110B2B}"/>
              </a:ext>
            </a:extLst>
          </p:cNvPr>
          <p:cNvSpPr txBox="1">
            <a:spLocks/>
          </p:cNvSpPr>
          <p:nvPr/>
        </p:nvSpPr>
        <p:spPr>
          <a:xfrm>
            <a:off x="-6528" y="6342406"/>
            <a:ext cx="5773665" cy="51481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None/>
              <a:defRPr sz="1800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 sz="2400" dirty="0">
                <a:solidFill>
                  <a:schemeClr val="tx1"/>
                </a:solidFill>
              </a:rPr>
              <a:t>Leiden University, </a:t>
            </a:r>
            <a:r>
              <a:rPr lang="hu-HU" sz="2400" dirty="0" err="1">
                <a:solidFill>
                  <a:schemeClr val="tx1"/>
                </a:solidFill>
              </a:rPr>
              <a:t>Honours</a:t>
            </a:r>
            <a:r>
              <a:rPr lang="hu-HU" sz="2400" dirty="0">
                <a:solidFill>
                  <a:schemeClr val="tx1"/>
                </a:solidFill>
              </a:rPr>
              <a:t> </a:t>
            </a:r>
            <a:r>
              <a:rPr lang="hu-HU" sz="2400" dirty="0" err="1">
                <a:solidFill>
                  <a:schemeClr val="tx1"/>
                </a:solidFill>
              </a:rPr>
              <a:t>Class</a:t>
            </a:r>
            <a:r>
              <a:rPr lang="hu-HU" sz="2400" dirty="0">
                <a:solidFill>
                  <a:schemeClr val="tx1"/>
                </a:solidFill>
              </a:rPr>
              <a:t> Data Science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0" name="Alcím 2">
            <a:extLst>
              <a:ext uri="{FF2B5EF4-FFF2-40B4-BE49-F238E27FC236}">
                <a16:creationId xmlns:a16="http://schemas.microsoft.com/office/drawing/2014/main" id="{827649E8-5F40-4D96-8A34-8987AAE6BC07}"/>
              </a:ext>
            </a:extLst>
          </p:cNvPr>
          <p:cNvSpPr txBox="1">
            <a:spLocks/>
          </p:cNvSpPr>
          <p:nvPr/>
        </p:nvSpPr>
        <p:spPr>
          <a:xfrm>
            <a:off x="6424865" y="6324496"/>
            <a:ext cx="5773665" cy="51481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None/>
              <a:defRPr sz="1800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hu-HU" sz="2400" dirty="0">
                <a:solidFill>
                  <a:schemeClr val="tx1"/>
                </a:solidFill>
              </a:rPr>
              <a:t>Orsolya Pipek | 4 </a:t>
            </a:r>
            <a:r>
              <a:rPr lang="hu-HU" sz="2400" dirty="0" err="1">
                <a:solidFill>
                  <a:schemeClr val="tx1"/>
                </a:solidFill>
              </a:rPr>
              <a:t>April</a:t>
            </a:r>
            <a:r>
              <a:rPr lang="hu-HU" sz="2400" dirty="0">
                <a:solidFill>
                  <a:schemeClr val="tx1"/>
                </a:solidFill>
              </a:rPr>
              <a:t> 2022</a:t>
            </a:r>
            <a:endParaRPr 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62570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Egyenes összekötő 10">
            <a:extLst>
              <a:ext uri="{FF2B5EF4-FFF2-40B4-BE49-F238E27FC236}">
                <a16:creationId xmlns:a16="http://schemas.microsoft.com/office/drawing/2014/main" id="{D92F799A-A664-4F39-8D04-F5DA740B5389}"/>
              </a:ext>
            </a:extLst>
          </p:cNvPr>
          <p:cNvCxnSpPr/>
          <p:nvPr/>
        </p:nvCxnSpPr>
        <p:spPr>
          <a:xfrm>
            <a:off x="525379" y="308649"/>
            <a:ext cx="0" cy="882315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ím 1">
            <a:extLst>
              <a:ext uri="{FF2B5EF4-FFF2-40B4-BE49-F238E27FC236}">
                <a16:creationId xmlns:a16="http://schemas.microsoft.com/office/drawing/2014/main" id="{1220A9F1-8B42-4A49-9AF1-B3499ED7C93E}"/>
              </a:ext>
            </a:extLst>
          </p:cNvPr>
          <p:cNvSpPr txBox="1">
            <a:spLocks/>
          </p:cNvSpPr>
          <p:nvPr/>
        </p:nvSpPr>
        <p:spPr>
          <a:xfrm>
            <a:off x="751412" y="-1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Linear regression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Szövegdoboz 12">
                <a:extLst>
                  <a:ext uri="{FF2B5EF4-FFF2-40B4-BE49-F238E27FC236}">
                    <a16:creationId xmlns:a16="http://schemas.microsoft.com/office/drawing/2014/main" id="{37BA5E63-5170-43EE-9A59-DFE601FA0E00}"/>
                  </a:ext>
                </a:extLst>
              </p:cNvPr>
              <p:cNvSpPr txBox="1"/>
              <p:nvPr/>
            </p:nvSpPr>
            <p:spPr>
              <a:xfrm>
                <a:off x="419098" y="1612237"/>
                <a:ext cx="11427993" cy="45228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Bef>
                    <a:spcPts val="1200"/>
                  </a:spcBef>
                </a:pPr>
                <a:r>
                  <a:rPr lang="en-US" sz="2400" dirty="0"/>
                  <a:t>~ ”</a:t>
                </a:r>
                <a:r>
                  <a:rPr lang="en-US" sz="2400" b="1" dirty="0"/>
                  <a:t>fit a line </a:t>
                </a:r>
                <a:r>
                  <a:rPr lang="en-US" sz="2400" dirty="0"/>
                  <a:t>to the data (sometimes in many-many dimensions) that describes it well enough”</a:t>
                </a:r>
              </a:p>
              <a:p>
                <a:pPr>
                  <a:spcBef>
                    <a:spcPts val="1200"/>
                  </a:spcBef>
                </a:pPr>
                <a:r>
                  <a:rPr lang="en-US" sz="2400" dirty="0"/>
                  <a:t>… or more precisely:</a:t>
                </a:r>
              </a:p>
              <a:p>
                <a:pPr marL="800100" lvl="1" indent="-342900">
                  <a:spcBef>
                    <a:spcPts val="1200"/>
                  </a:spcBef>
                  <a:buFont typeface="Arial" panose="020B0604020202020204" pitchFamily="34" charset="0"/>
                  <a:buChar char="•"/>
                </a:pPr>
                <a:r>
                  <a:rPr lang="en-US" sz="2000" dirty="0"/>
                  <a:t>Given a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sub>
                            </m:sSub>
                          </m:e>
                        </m:d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 ∈{1,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2, …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}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 ∈{1,</m:t>
                        </m:r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2, …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}</m:t>
                        </m:r>
                      </m:sup>
                    </m:sSubSup>
                  </m:oMath>
                </a14:m>
                <a:r>
                  <a:rPr lang="en-US" sz="2000" dirty="0"/>
                  <a:t> set of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en-US" sz="2000" b="1" dirty="0"/>
                  <a:t> inputs/independent variables/features/predictors </a:t>
                </a:r>
              </a:p>
              <a:p>
                <a:pPr marL="800100" lvl="1" indent="-342900">
                  <a:spcBef>
                    <a:spcPts val="1200"/>
                  </a:spcBef>
                  <a:buFont typeface="Arial" panose="020B0604020202020204" pitchFamily="34" charset="0"/>
                  <a:buChar char="•"/>
                </a:pPr>
                <a:r>
                  <a:rPr lang="en-US" sz="2000" dirty="0"/>
                  <a:t>for</a:t>
                </a:r>
                <a:r>
                  <a:rPr lang="en-US" sz="2000" b="1" dirty="0"/>
                  <a:t>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𝒔</m:t>
                    </m:r>
                  </m:oMath>
                </a14:m>
                <a:r>
                  <a:rPr lang="en-US" sz="2000" dirty="0"/>
                  <a:t> </a:t>
                </a:r>
                <a:r>
                  <a:rPr lang="en-US" sz="2000" b="1" dirty="0"/>
                  <a:t>samples/observations</a:t>
                </a:r>
                <a:r>
                  <a:rPr lang="en-US" sz="2000" dirty="0"/>
                  <a:t>,</a:t>
                </a:r>
              </a:p>
              <a:p>
                <a:pPr marL="800100" lvl="1" indent="-342900">
                  <a:spcBef>
                    <a:spcPts val="1200"/>
                  </a:spcBef>
                  <a:buFont typeface="Arial" panose="020B0604020202020204" pitchFamily="34" charset="0"/>
                  <a:buChar char="•"/>
                </a:pPr>
                <a:r>
                  <a:rPr lang="en-US" sz="2000" dirty="0"/>
                  <a:t>find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000" dirty="0"/>
                  <a:t> </a:t>
                </a:r>
                <a:r>
                  <a:rPr lang="en-US" sz="2000" b="1" dirty="0"/>
                  <a:t>coefficients</a:t>
                </a:r>
                <a:r>
                  <a:rPr lang="en-US" sz="2000" dirty="0"/>
                  <a:t> of the (linear) function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nary>
                      <m:naryPr>
                        <m:chr m:val="∑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sub>
                        </m:sSub>
                      </m:e>
                    </m:nary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2000" dirty="0"/>
              </a:p>
              <a:p>
                <a:pPr marL="800100" lvl="1" indent="-342900">
                  <a:spcBef>
                    <a:spcPts val="1200"/>
                  </a:spcBef>
                  <a:buFont typeface="Arial" panose="020B0604020202020204" pitchFamily="34" charset="0"/>
                  <a:buChar char="•"/>
                </a:pPr>
                <a:r>
                  <a:rPr lang="en-US" sz="2000" dirty="0"/>
                  <a:t>that </a:t>
                </a:r>
                <a:r>
                  <a:rPr lang="en-US" sz="2000" b="1" dirty="0"/>
                  <a:t>minimizes the „prediction error” </a:t>
                </a:r>
                <a:r>
                  <a:rPr lang="en-US" sz="2000" dirty="0"/>
                  <a:t>defined as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p>
                      <m:e>
                        <m:sSup>
                          <m:sSup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sz="20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00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US" sz="2000" dirty="0"/>
                  <a:t> for the </a:t>
                </a:r>
                <a:r>
                  <a:rPr lang="en-US" sz="2000" b="1" dirty="0"/>
                  <a:t>output/dependent variable/response</a:t>
                </a:r>
                <a:r>
                  <a:rPr lang="en-US" sz="2000" dirty="0"/>
                  <a:t> of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, …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.</a:t>
                </a:r>
              </a:p>
              <a:p>
                <a:pPr>
                  <a:spcBef>
                    <a:spcPts val="1200"/>
                  </a:spcBef>
                </a:pPr>
                <a:endParaRPr lang="en-US" sz="2000" dirty="0"/>
              </a:p>
              <a:p>
                <a:pPr>
                  <a:spcBef>
                    <a:spcPts val="1200"/>
                  </a:spcBef>
                </a:pPr>
                <a:r>
                  <a:rPr lang="en-US" sz="2400" dirty="0"/>
                  <a:t>~ ”method of ordinary least squares”</a:t>
                </a:r>
              </a:p>
            </p:txBody>
          </p:sp>
        </mc:Choice>
        <mc:Fallback>
          <p:sp>
            <p:nvSpPr>
              <p:cNvPr id="13" name="Szövegdoboz 12">
                <a:extLst>
                  <a:ext uri="{FF2B5EF4-FFF2-40B4-BE49-F238E27FC236}">
                    <a16:creationId xmlns:a16="http://schemas.microsoft.com/office/drawing/2014/main" id="{37BA5E63-5170-43EE-9A59-DFE601FA0E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098" y="1612237"/>
                <a:ext cx="11427993" cy="4522841"/>
              </a:xfrm>
              <a:prstGeom prst="rect">
                <a:avLst/>
              </a:prstGeom>
              <a:blipFill>
                <a:blip r:embed="rId3"/>
                <a:stretch>
                  <a:fillRect l="-854" t="-1078" b="-21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344787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Egyenes összekötő 10">
            <a:extLst>
              <a:ext uri="{FF2B5EF4-FFF2-40B4-BE49-F238E27FC236}">
                <a16:creationId xmlns:a16="http://schemas.microsoft.com/office/drawing/2014/main" id="{D92F799A-A664-4F39-8D04-F5DA740B5389}"/>
              </a:ext>
            </a:extLst>
          </p:cNvPr>
          <p:cNvCxnSpPr/>
          <p:nvPr/>
        </p:nvCxnSpPr>
        <p:spPr>
          <a:xfrm>
            <a:off x="525379" y="308649"/>
            <a:ext cx="0" cy="882315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ím 1">
            <a:extLst>
              <a:ext uri="{FF2B5EF4-FFF2-40B4-BE49-F238E27FC236}">
                <a16:creationId xmlns:a16="http://schemas.microsoft.com/office/drawing/2014/main" id="{1220A9F1-8B42-4A49-9AF1-B3499ED7C93E}"/>
              </a:ext>
            </a:extLst>
          </p:cNvPr>
          <p:cNvSpPr txBox="1">
            <a:spLocks/>
          </p:cNvSpPr>
          <p:nvPr/>
        </p:nvSpPr>
        <p:spPr>
          <a:xfrm>
            <a:off x="751412" y="-1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Linear regression – in our case</a:t>
            </a:r>
          </a:p>
        </p:txBody>
      </p:sp>
      <p:sp>
        <p:nvSpPr>
          <p:cNvPr id="13" name="Szövegdoboz 12">
            <a:extLst>
              <a:ext uri="{FF2B5EF4-FFF2-40B4-BE49-F238E27FC236}">
                <a16:creationId xmlns:a16="http://schemas.microsoft.com/office/drawing/2014/main" id="{37BA5E63-5170-43EE-9A59-DFE601FA0E00}"/>
              </a:ext>
            </a:extLst>
          </p:cNvPr>
          <p:cNvSpPr txBox="1"/>
          <p:nvPr/>
        </p:nvSpPr>
        <p:spPr>
          <a:xfrm>
            <a:off x="419098" y="1612237"/>
            <a:ext cx="1142799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000" b="1"/>
              <a:t>inputs/independent variables/features/predictors: </a:t>
            </a:r>
            <a:r>
              <a:rPr lang="en-US" sz="2000"/>
              <a:t>methylation 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β</a:t>
            </a:r>
            <a:r>
              <a:rPr lang="en-US" sz="2000"/>
              <a:t>-values in targeted genomic positions</a:t>
            </a:r>
          </a:p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000" b="1"/>
              <a:t>samples/observations: </a:t>
            </a:r>
            <a:r>
              <a:rPr lang="en-US" sz="2000"/>
              <a:t>patients</a:t>
            </a:r>
          </a:p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000" b="1"/>
              <a:t>output/dependent variable/response: </a:t>
            </a:r>
            <a:r>
              <a:rPr lang="en-US" sz="2000"/>
              <a:t>chronological age</a:t>
            </a:r>
          </a:p>
        </p:txBody>
      </p:sp>
    </p:spTree>
    <p:extLst>
      <p:ext uri="{BB962C8B-B14F-4D97-AF65-F5344CB8AC3E}">
        <p14:creationId xmlns:p14="http://schemas.microsoft.com/office/powerpoint/2010/main" val="37478899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Egyenes összekötő 10">
            <a:extLst>
              <a:ext uri="{FF2B5EF4-FFF2-40B4-BE49-F238E27FC236}">
                <a16:creationId xmlns:a16="http://schemas.microsoft.com/office/drawing/2014/main" id="{D92F799A-A664-4F39-8D04-F5DA740B5389}"/>
              </a:ext>
            </a:extLst>
          </p:cNvPr>
          <p:cNvCxnSpPr/>
          <p:nvPr/>
        </p:nvCxnSpPr>
        <p:spPr>
          <a:xfrm>
            <a:off x="525379" y="308649"/>
            <a:ext cx="0" cy="882315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ím 1">
            <a:extLst>
              <a:ext uri="{FF2B5EF4-FFF2-40B4-BE49-F238E27FC236}">
                <a16:creationId xmlns:a16="http://schemas.microsoft.com/office/drawing/2014/main" id="{1220A9F1-8B42-4A49-9AF1-B3499ED7C93E}"/>
              </a:ext>
            </a:extLst>
          </p:cNvPr>
          <p:cNvSpPr txBox="1">
            <a:spLocks/>
          </p:cNvSpPr>
          <p:nvPr/>
        </p:nvSpPr>
        <p:spPr>
          <a:xfrm>
            <a:off x="751412" y="-1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Linear regression – in our case</a:t>
            </a:r>
          </a:p>
        </p:txBody>
      </p:sp>
      <p:sp>
        <p:nvSpPr>
          <p:cNvPr id="13" name="Szövegdoboz 12">
            <a:extLst>
              <a:ext uri="{FF2B5EF4-FFF2-40B4-BE49-F238E27FC236}">
                <a16:creationId xmlns:a16="http://schemas.microsoft.com/office/drawing/2014/main" id="{37BA5E63-5170-43EE-9A59-DFE601FA0E00}"/>
              </a:ext>
            </a:extLst>
          </p:cNvPr>
          <p:cNvSpPr txBox="1"/>
          <p:nvPr/>
        </p:nvSpPr>
        <p:spPr>
          <a:xfrm>
            <a:off x="419098" y="1612237"/>
            <a:ext cx="1142799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000" b="1"/>
              <a:t>inputs/independent variables/features/predictors: </a:t>
            </a:r>
            <a:r>
              <a:rPr lang="en-US" sz="2000"/>
              <a:t>methylation 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β</a:t>
            </a:r>
            <a:r>
              <a:rPr lang="en-US" sz="2000"/>
              <a:t>-values in targeted genomic positions</a:t>
            </a:r>
          </a:p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000" b="1"/>
              <a:t>samples/observations: </a:t>
            </a:r>
            <a:r>
              <a:rPr lang="en-US" sz="2000"/>
              <a:t>patients</a:t>
            </a:r>
          </a:p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000" b="1"/>
              <a:t>output/dependent variable/response: </a:t>
            </a:r>
            <a:r>
              <a:rPr lang="en-US" sz="2000"/>
              <a:t>chronological age</a:t>
            </a:r>
          </a:p>
        </p:txBody>
      </p:sp>
      <p:sp>
        <p:nvSpPr>
          <p:cNvPr id="7" name="Téglalap: lekerekített 6">
            <a:extLst>
              <a:ext uri="{FF2B5EF4-FFF2-40B4-BE49-F238E27FC236}">
                <a16:creationId xmlns:a16="http://schemas.microsoft.com/office/drawing/2014/main" id="{5F96DEF7-1FA3-45E2-85C6-32F96BFE9835}"/>
              </a:ext>
            </a:extLst>
          </p:cNvPr>
          <p:cNvSpPr/>
          <p:nvPr/>
        </p:nvSpPr>
        <p:spPr>
          <a:xfrm>
            <a:off x="3144252" y="3510399"/>
            <a:ext cx="465222" cy="537410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Szövegdoboz 7">
                <a:extLst>
                  <a:ext uri="{FF2B5EF4-FFF2-40B4-BE49-F238E27FC236}">
                    <a16:creationId xmlns:a16="http://schemas.microsoft.com/office/drawing/2014/main" id="{F0DA11F0-E582-470C-A606-12085B41E434}"/>
                  </a:ext>
                </a:extLst>
              </p:cNvPr>
              <p:cNvSpPr txBox="1"/>
              <p:nvPr/>
            </p:nvSpPr>
            <p:spPr>
              <a:xfrm>
                <a:off x="3231406" y="3610662"/>
                <a:ext cx="346505" cy="3007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sSub>
                            <m:sSubPr>
                              <m:ctrlPr>
                                <a:rPr lang="hu-HU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hu-HU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hu-HU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8" name="Szövegdoboz 7">
                <a:extLst>
                  <a:ext uri="{FF2B5EF4-FFF2-40B4-BE49-F238E27FC236}">
                    <a16:creationId xmlns:a16="http://schemas.microsoft.com/office/drawing/2014/main" id="{F0DA11F0-E582-470C-A606-12085B41E4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1406" y="3610662"/>
                <a:ext cx="346505" cy="300788"/>
              </a:xfrm>
              <a:prstGeom prst="rect">
                <a:avLst/>
              </a:prstGeom>
              <a:blipFill>
                <a:blip r:embed="rId3"/>
                <a:stretch>
                  <a:fillRect l="-22807" b="-2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églalap: lekerekített 13">
            <a:extLst>
              <a:ext uri="{FF2B5EF4-FFF2-40B4-BE49-F238E27FC236}">
                <a16:creationId xmlns:a16="http://schemas.microsoft.com/office/drawing/2014/main" id="{A4F591B2-FA8D-4DB3-8808-3F72E16A5A4D}"/>
              </a:ext>
            </a:extLst>
          </p:cNvPr>
          <p:cNvSpPr/>
          <p:nvPr/>
        </p:nvSpPr>
        <p:spPr>
          <a:xfrm>
            <a:off x="3144252" y="4202107"/>
            <a:ext cx="465222" cy="53741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Szövegdoboz 14">
                <a:extLst>
                  <a:ext uri="{FF2B5EF4-FFF2-40B4-BE49-F238E27FC236}">
                    <a16:creationId xmlns:a16="http://schemas.microsoft.com/office/drawing/2014/main" id="{AF1ED3BE-7669-4517-9A05-C2F431F05646}"/>
                  </a:ext>
                </a:extLst>
              </p:cNvPr>
              <p:cNvSpPr txBox="1"/>
              <p:nvPr/>
            </p:nvSpPr>
            <p:spPr>
              <a:xfrm>
                <a:off x="3231406" y="4302370"/>
                <a:ext cx="346505" cy="3007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hu-HU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hu-HU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5" name="Szövegdoboz 14">
                <a:extLst>
                  <a:ext uri="{FF2B5EF4-FFF2-40B4-BE49-F238E27FC236}">
                    <a16:creationId xmlns:a16="http://schemas.microsoft.com/office/drawing/2014/main" id="{AF1ED3BE-7669-4517-9A05-C2F431F056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1406" y="4302370"/>
                <a:ext cx="346505" cy="300788"/>
              </a:xfrm>
              <a:prstGeom prst="rect">
                <a:avLst/>
              </a:prstGeom>
              <a:blipFill>
                <a:blip r:embed="rId4"/>
                <a:stretch>
                  <a:fillRect l="-22807" b="-265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églalap: lekerekített 15">
            <a:extLst>
              <a:ext uri="{FF2B5EF4-FFF2-40B4-BE49-F238E27FC236}">
                <a16:creationId xmlns:a16="http://schemas.microsoft.com/office/drawing/2014/main" id="{83ACA016-15F0-4083-98A5-21326EF314DF}"/>
              </a:ext>
            </a:extLst>
          </p:cNvPr>
          <p:cNvSpPr/>
          <p:nvPr/>
        </p:nvSpPr>
        <p:spPr>
          <a:xfrm>
            <a:off x="3144252" y="5188662"/>
            <a:ext cx="465222" cy="53741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Szövegdoboz 16">
                <a:extLst>
                  <a:ext uri="{FF2B5EF4-FFF2-40B4-BE49-F238E27FC236}">
                    <a16:creationId xmlns:a16="http://schemas.microsoft.com/office/drawing/2014/main" id="{21338926-0DF1-48F5-A131-A4FCEA4A116D}"/>
                  </a:ext>
                </a:extLst>
              </p:cNvPr>
              <p:cNvSpPr txBox="1"/>
              <p:nvPr/>
            </p:nvSpPr>
            <p:spPr>
              <a:xfrm>
                <a:off x="3231406" y="5288925"/>
                <a:ext cx="354521" cy="3030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sSub>
                            <m:sSubPr>
                              <m:ctrlPr>
                                <a:rPr lang="hu-HU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hu-HU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hu-HU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7" name="Szövegdoboz 16">
                <a:extLst>
                  <a:ext uri="{FF2B5EF4-FFF2-40B4-BE49-F238E27FC236}">
                    <a16:creationId xmlns:a16="http://schemas.microsoft.com/office/drawing/2014/main" id="{21338926-0DF1-48F5-A131-A4FCEA4A11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1406" y="5288925"/>
                <a:ext cx="354521" cy="303096"/>
              </a:xfrm>
              <a:prstGeom prst="rect">
                <a:avLst/>
              </a:prstGeom>
              <a:blipFill>
                <a:blip r:embed="rId5"/>
                <a:stretch>
                  <a:fillRect l="-22414" t="-2041" r="-3448" b="-265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Egyenes összekötő 23">
            <a:extLst>
              <a:ext uri="{FF2B5EF4-FFF2-40B4-BE49-F238E27FC236}">
                <a16:creationId xmlns:a16="http://schemas.microsoft.com/office/drawing/2014/main" id="{36738AF8-2B4A-48DC-B468-16ABCC2BD577}"/>
              </a:ext>
            </a:extLst>
          </p:cNvPr>
          <p:cNvCxnSpPr>
            <a:cxnSpLocks/>
            <a:endCxn id="7" idx="1"/>
          </p:cNvCxnSpPr>
          <p:nvPr/>
        </p:nvCxnSpPr>
        <p:spPr>
          <a:xfrm flipV="1">
            <a:off x="2729769" y="3779104"/>
            <a:ext cx="414483" cy="888411"/>
          </a:xfrm>
          <a:prstGeom prst="line">
            <a:avLst/>
          </a:prstGeom>
          <a:ln w="19050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Egyenes összekötő 25">
            <a:extLst>
              <a:ext uri="{FF2B5EF4-FFF2-40B4-BE49-F238E27FC236}">
                <a16:creationId xmlns:a16="http://schemas.microsoft.com/office/drawing/2014/main" id="{64E40059-F9AC-4D26-BC08-D576D867E6F1}"/>
              </a:ext>
            </a:extLst>
          </p:cNvPr>
          <p:cNvCxnSpPr>
            <a:cxnSpLocks/>
            <a:endCxn id="14" idx="1"/>
          </p:cNvCxnSpPr>
          <p:nvPr/>
        </p:nvCxnSpPr>
        <p:spPr>
          <a:xfrm flipV="1">
            <a:off x="2729769" y="4470812"/>
            <a:ext cx="414483" cy="196703"/>
          </a:xfrm>
          <a:prstGeom prst="line">
            <a:avLst/>
          </a:prstGeom>
          <a:ln w="19050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gyenes összekötő 28">
            <a:extLst>
              <a:ext uri="{FF2B5EF4-FFF2-40B4-BE49-F238E27FC236}">
                <a16:creationId xmlns:a16="http://schemas.microsoft.com/office/drawing/2014/main" id="{D2012806-08B9-47A1-9BE4-A15D6F206007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2729769" y="4667515"/>
            <a:ext cx="414483" cy="789852"/>
          </a:xfrm>
          <a:prstGeom prst="line">
            <a:avLst/>
          </a:prstGeom>
          <a:ln w="19050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Szövegdoboz 31">
            <a:extLst>
              <a:ext uri="{FF2B5EF4-FFF2-40B4-BE49-F238E27FC236}">
                <a16:creationId xmlns:a16="http://schemas.microsoft.com/office/drawing/2014/main" id="{4C3666CD-B17B-4823-8E00-E66EB5C3B201}"/>
              </a:ext>
            </a:extLst>
          </p:cNvPr>
          <p:cNvSpPr txBox="1"/>
          <p:nvPr/>
        </p:nvSpPr>
        <p:spPr>
          <a:xfrm rot="5400000">
            <a:off x="3217059" y="4796247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…</a:t>
            </a:r>
            <a:endParaRPr lang="en-US" dirty="0"/>
          </a:p>
        </p:txBody>
      </p:sp>
      <p:sp>
        <p:nvSpPr>
          <p:cNvPr id="43" name="Téglalap: lekerekített 42">
            <a:extLst>
              <a:ext uri="{FF2B5EF4-FFF2-40B4-BE49-F238E27FC236}">
                <a16:creationId xmlns:a16="http://schemas.microsoft.com/office/drawing/2014/main" id="{412E8640-7D4B-4171-B8BE-D84E5EFFFA2E}"/>
              </a:ext>
            </a:extLst>
          </p:cNvPr>
          <p:cNvSpPr/>
          <p:nvPr/>
        </p:nvSpPr>
        <p:spPr>
          <a:xfrm>
            <a:off x="749975" y="4445010"/>
            <a:ext cx="1979795" cy="44500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4" name="Szövegdoboz 43">
                <a:extLst>
                  <a:ext uri="{FF2B5EF4-FFF2-40B4-BE49-F238E27FC236}">
                    <a16:creationId xmlns:a16="http://schemas.microsoft.com/office/drawing/2014/main" id="{671E8994-ED89-4119-BAB0-14338ECEA0F6}"/>
                  </a:ext>
                </a:extLst>
              </p:cNvPr>
              <p:cNvSpPr txBox="1"/>
              <p:nvPr/>
            </p:nvSpPr>
            <p:spPr>
              <a:xfrm>
                <a:off x="733933" y="4482848"/>
                <a:ext cx="20436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hu-HU" dirty="0"/>
                  <a:t>Patient </a:t>
                </a:r>
                <a:r>
                  <a:rPr lang="hu-HU" i="1" dirty="0"/>
                  <a:t>i </a:t>
                </a:r>
                <a:r>
                  <a:rPr lang="hu-HU" dirty="0" err="1"/>
                  <a:t>with</a:t>
                </a:r>
                <a:r>
                  <a:rPr lang="hu-HU" dirty="0"/>
                  <a:t> </a:t>
                </a:r>
                <a:r>
                  <a:rPr lang="hu-HU" dirty="0" err="1"/>
                  <a:t>age</a:t>
                </a:r>
                <a:r>
                  <a:rPr lang="hu-HU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hu-HU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hu-HU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hu-HU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44" name="Szövegdoboz 43">
                <a:extLst>
                  <a:ext uri="{FF2B5EF4-FFF2-40B4-BE49-F238E27FC236}">
                    <a16:creationId xmlns:a16="http://schemas.microsoft.com/office/drawing/2014/main" id="{671E8994-ED89-4119-BAB0-14338ECEA0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933" y="4482848"/>
                <a:ext cx="2043636" cy="369332"/>
              </a:xfrm>
              <a:prstGeom prst="rect">
                <a:avLst/>
              </a:prstGeom>
              <a:blipFill>
                <a:blip r:embed="rId6"/>
                <a:stretch>
                  <a:fillRect l="-2381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800581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Egyenes összekötő 10">
            <a:extLst>
              <a:ext uri="{FF2B5EF4-FFF2-40B4-BE49-F238E27FC236}">
                <a16:creationId xmlns:a16="http://schemas.microsoft.com/office/drawing/2014/main" id="{D92F799A-A664-4F39-8D04-F5DA740B5389}"/>
              </a:ext>
            </a:extLst>
          </p:cNvPr>
          <p:cNvCxnSpPr/>
          <p:nvPr/>
        </p:nvCxnSpPr>
        <p:spPr>
          <a:xfrm>
            <a:off x="525379" y="308649"/>
            <a:ext cx="0" cy="882315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ím 1">
            <a:extLst>
              <a:ext uri="{FF2B5EF4-FFF2-40B4-BE49-F238E27FC236}">
                <a16:creationId xmlns:a16="http://schemas.microsoft.com/office/drawing/2014/main" id="{1220A9F1-8B42-4A49-9AF1-B3499ED7C93E}"/>
              </a:ext>
            </a:extLst>
          </p:cNvPr>
          <p:cNvSpPr txBox="1">
            <a:spLocks/>
          </p:cNvSpPr>
          <p:nvPr/>
        </p:nvSpPr>
        <p:spPr>
          <a:xfrm>
            <a:off x="751412" y="-1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Linear regression – in our case</a:t>
            </a:r>
          </a:p>
        </p:txBody>
      </p:sp>
      <p:sp>
        <p:nvSpPr>
          <p:cNvPr id="13" name="Szövegdoboz 12">
            <a:extLst>
              <a:ext uri="{FF2B5EF4-FFF2-40B4-BE49-F238E27FC236}">
                <a16:creationId xmlns:a16="http://schemas.microsoft.com/office/drawing/2014/main" id="{37BA5E63-5170-43EE-9A59-DFE601FA0E00}"/>
              </a:ext>
            </a:extLst>
          </p:cNvPr>
          <p:cNvSpPr txBox="1"/>
          <p:nvPr/>
        </p:nvSpPr>
        <p:spPr>
          <a:xfrm>
            <a:off x="419098" y="1612237"/>
            <a:ext cx="1142799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000" b="1"/>
              <a:t>inputs/independent variables/features/predictors: </a:t>
            </a:r>
            <a:r>
              <a:rPr lang="en-US" sz="2000"/>
              <a:t>methylation 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β</a:t>
            </a:r>
            <a:r>
              <a:rPr lang="en-US" sz="2000"/>
              <a:t>-values in targeted genomic positions</a:t>
            </a:r>
          </a:p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000" b="1"/>
              <a:t>samples/observations: </a:t>
            </a:r>
            <a:r>
              <a:rPr lang="en-US" sz="2000"/>
              <a:t>patients</a:t>
            </a:r>
          </a:p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000" b="1"/>
              <a:t>output/dependent variable/response: </a:t>
            </a:r>
            <a:r>
              <a:rPr lang="en-US" sz="2000"/>
              <a:t>chronological age</a:t>
            </a:r>
          </a:p>
        </p:txBody>
      </p:sp>
      <p:sp>
        <p:nvSpPr>
          <p:cNvPr id="7" name="Téglalap: lekerekített 6">
            <a:extLst>
              <a:ext uri="{FF2B5EF4-FFF2-40B4-BE49-F238E27FC236}">
                <a16:creationId xmlns:a16="http://schemas.microsoft.com/office/drawing/2014/main" id="{5F96DEF7-1FA3-45E2-85C6-32F96BFE9835}"/>
              </a:ext>
            </a:extLst>
          </p:cNvPr>
          <p:cNvSpPr/>
          <p:nvPr/>
        </p:nvSpPr>
        <p:spPr>
          <a:xfrm>
            <a:off x="3144252" y="3510399"/>
            <a:ext cx="465222" cy="537410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Szövegdoboz 7">
                <a:extLst>
                  <a:ext uri="{FF2B5EF4-FFF2-40B4-BE49-F238E27FC236}">
                    <a16:creationId xmlns:a16="http://schemas.microsoft.com/office/drawing/2014/main" id="{F0DA11F0-E582-470C-A606-12085B41E434}"/>
                  </a:ext>
                </a:extLst>
              </p:cNvPr>
              <p:cNvSpPr txBox="1"/>
              <p:nvPr/>
            </p:nvSpPr>
            <p:spPr>
              <a:xfrm>
                <a:off x="3231406" y="3610662"/>
                <a:ext cx="346505" cy="3007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sSub>
                            <m:sSubPr>
                              <m:ctrlPr>
                                <a:rPr lang="hu-HU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hu-HU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hu-HU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8" name="Szövegdoboz 7">
                <a:extLst>
                  <a:ext uri="{FF2B5EF4-FFF2-40B4-BE49-F238E27FC236}">
                    <a16:creationId xmlns:a16="http://schemas.microsoft.com/office/drawing/2014/main" id="{F0DA11F0-E582-470C-A606-12085B41E4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1406" y="3610662"/>
                <a:ext cx="346505" cy="300788"/>
              </a:xfrm>
              <a:prstGeom prst="rect">
                <a:avLst/>
              </a:prstGeom>
              <a:blipFill>
                <a:blip r:embed="rId3"/>
                <a:stretch>
                  <a:fillRect l="-22807" b="-2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églalap: lekerekített 13">
            <a:extLst>
              <a:ext uri="{FF2B5EF4-FFF2-40B4-BE49-F238E27FC236}">
                <a16:creationId xmlns:a16="http://schemas.microsoft.com/office/drawing/2014/main" id="{A4F591B2-FA8D-4DB3-8808-3F72E16A5A4D}"/>
              </a:ext>
            </a:extLst>
          </p:cNvPr>
          <p:cNvSpPr/>
          <p:nvPr/>
        </p:nvSpPr>
        <p:spPr>
          <a:xfrm>
            <a:off x="3144252" y="4202107"/>
            <a:ext cx="465222" cy="53741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Szövegdoboz 14">
                <a:extLst>
                  <a:ext uri="{FF2B5EF4-FFF2-40B4-BE49-F238E27FC236}">
                    <a16:creationId xmlns:a16="http://schemas.microsoft.com/office/drawing/2014/main" id="{AF1ED3BE-7669-4517-9A05-C2F431F05646}"/>
                  </a:ext>
                </a:extLst>
              </p:cNvPr>
              <p:cNvSpPr txBox="1"/>
              <p:nvPr/>
            </p:nvSpPr>
            <p:spPr>
              <a:xfrm>
                <a:off x="3231406" y="4302370"/>
                <a:ext cx="346505" cy="3007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hu-HU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hu-HU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5" name="Szövegdoboz 14">
                <a:extLst>
                  <a:ext uri="{FF2B5EF4-FFF2-40B4-BE49-F238E27FC236}">
                    <a16:creationId xmlns:a16="http://schemas.microsoft.com/office/drawing/2014/main" id="{AF1ED3BE-7669-4517-9A05-C2F431F056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1406" y="4302370"/>
                <a:ext cx="346505" cy="300788"/>
              </a:xfrm>
              <a:prstGeom prst="rect">
                <a:avLst/>
              </a:prstGeom>
              <a:blipFill>
                <a:blip r:embed="rId4"/>
                <a:stretch>
                  <a:fillRect l="-22807" b="-265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églalap: lekerekített 15">
            <a:extLst>
              <a:ext uri="{FF2B5EF4-FFF2-40B4-BE49-F238E27FC236}">
                <a16:creationId xmlns:a16="http://schemas.microsoft.com/office/drawing/2014/main" id="{83ACA016-15F0-4083-98A5-21326EF314DF}"/>
              </a:ext>
            </a:extLst>
          </p:cNvPr>
          <p:cNvSpPr/>
          <p:nvPr/>
        </p:nvSpPr>
        <p:spPr>
          <a:xfrm>
            <a:off x="3144252" y="5188662"/>
            <a:ext cx="465222" cy="53741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Szövegdoboz 16">
                <a:extLst>
                  <a:ext uri="{FF2B5EF4-FFF2-40B4-BE49-F238E27FC236}">
                    <a16:creationId xmlns:a16="http://schemas.microsoft.com/office/drawing/2014/main" id="{21338926-0DF1-48F5-A131-A4FCEA4A116D}"/>
                  </a:ext>
                </a:extLst>
              </p:cNvPr>
              <p:cNvSpPr txBox="1"/>
              <p:nvPr/>
            </p:nvSpPr>
            <p:spPr>
              <a:xfrm>
                <a:off x="3231406" y="5288925"/>
                <a:ext cx="354521" cy="3030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sSub>
                            <m:sSubPr>
                              <m:ctrlPr>
                                <a:rPr lang="hu-HU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hu-HU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hu-HU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7" name="Szövegdoboz 16">
                <a:extLst>
                  <a:ext uri="{FF2B5EF4-FFF2-40B4-BE49-F238E27FC236}">
                    <a16:creationId xmlns:a16="http://schemas.microsoft.com/office/drawing/2014/main" id="{21338926-0DF1-48F5-A131-A4FCEA4A11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1406" y="5288925"/>
                <a:ext cx="354521" cy="303096"/>
              </a:xfrm>
              <a:prstGeom prst="rect">
                <a:avLst/>
              </a:prstGeom>
              <a:blipFill>
                <a:blip r:embed="rId5"/>
                <a:stretch>
                  <a:fillRect l="-22414" t="-2041" r="-3448" b="-265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Egyenes összekötő 23">
            <a:extLst>
              <a:ext uri="{FF2B5EF4-FFF2-40B4-BE49-F238E27FC236}">
                <a16:creationId xmlns:a16="http://schemas.microsoft.com/office/drawing/2014/main" id="{36738AF8-2B4A-48DC-B468-16ABCC2BD577}"/>
              </a:ext>
            </a:extLst>
          </p:cNvPr>
          <p:cNvCxnSpPr>
            <a:cxnSpLocks/>
            <a:endCxn id="7" idx="1"/>
          </p:cNvCxnSpPr>
          <p:nvPr/>
        </p:nvCxnSpPr>
        <p:spPr>
          <a:xfrm flipV="1">
            <a:off x="2729769" y="3779104"/>
            <a:ext cx="414483" cy="888411"/>
          </a:xfrm>
          <a:prstGeom prst="line">
            <a:avLst/>
          </a:prstGeom>
          <a:ln w="19050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Egyenes összekötő 25">
            <a:extLst>
              <a:ext uri="{FF2B5EF4-FFF2-40B4-BE49-F238E27FC236}">
                <a16:creationId xmlns:a16="http://schemas.microsoft.com/office/drawing/2014/main" id="{64E40059-F9AC-4D26-BC08-D576D867E6F1}"/>
              </a:ext>
            </a:extLst>
          </p:cNvPr>
          <p:cNvCxnSpPr>
            <a:cxnSpLocks/>
            <a:endCxn id="14" idx="1"/>
          </p:cNvCxnSpPr>
          <p:nvPr/>
        </p:nvCxnSpPr>
        <p:spPr>
          <a:xfrm flipV="1">
            <a:off x="2729769" y="4470812"/>
            <a:ext cx="414483" cy="196703"/>
          </a:xfrm>
          <a:prstGeom prst="line">
            <a:avLst/>
          </a:prstGeom>
          <a:ln w="19050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gyenes összekötő 28">
            <a:extLst>
              <a:ext uri="{FF2B5EF4-FFF2-40B4-BE49-F238E27FC236}">
                <a16:creationId xmlns:a16="http://schemas.microsoft.com/office/drawing/2014/main" id="{D2012806-08B9-47A1-9BE4-A15D6F206007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2729769" y="4667515"/>
            <a:ext cx="414483" cy="789852"/>
          </a:xfrm>
          <a:prstGeom prst="line">
            <a:avLst/>
          </a:prstGeom>
          <a:ln w="19050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Szövegdoboz 31">
            <a:extLst>
              <a:ext uri="{FF2B5EF4-FFF2-40B4-BE49-F238E27FC236}">
                <a16:creationId xmlns:a16="http://schemas.microsoft.com/office/drawing/2014/main" id="{4C3666CD-B17B-4823-8E00-E66EB5C3B201}"/>
              </a:ext>
            </a:extLst>
          </p:cNvPr>
          <p:cNvSpPr txBox="1"/>
          <p:nvPr/>
        </p:nvSpPr>
        <p:spPr>
          <a:xfrm rot="5400000">
            <a:off x="3217059" y="4796247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…</a:t>
            </a:r>
            <a:endParaRPr lang="en-US" dirty="0"/>
          </a:p>
        </p:txBody>
      </p:sp>
      <p:cxnSp>
        <p:nvCxnSpPr>
          <p:cNvPr id="35" name="Egyenes összekötő nyíllal 34">
            <a:extLst>
              <a:ext uri="{FF2B5EF4-FFF2-40B4-BE49-F238E27FC236}">
                <a16:creationId xmlns:a16="http://schemas.microsoft.com/office/drawing/2014/main" id="{16112D8E-5106-4F55-8C16-AE7D2D359C2A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3609474" y="3779104"/>
            <a:ext cx="962526" cy="960413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Egyenes összekötő nyíllal 36">
            <a:extLst>
              <a:ext uri="{FF2B5EF4-FFF2-40B4-BE49-F238E27FC236}">
                <a16:creationId xmlns:a16="http://schemas.microsoft.com/office/drawing/2014/main" id="{B711F4FA-6A9F-414D-97AF-B5CFE0AB11A7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3609474" y="4470812"/>
            <a:ext cx="962526" cy="326857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Egyenes összekötő nyíllal 39">
            <a:extLst>
              <a:ext uri="{FF2B5EF4-FFF2-40B4-BE49-F238E27FC236}">
                <a16:creationId xmlns:a16="http://schemas.microsoft.com/office/drawing/2014/main" id="{9D255405-306A-4297-A666-B49D48363BD9}"/>
              </a:ext>
            </a:extLst>
          </p:cNvPr>
          <p:cNvCxnSpPr>
            <a:cxnSpLocks/>
            <a:stCxn id="16" idx="3"/>
          </p:cNvCxnSpPr>
          <p:nvPr/>
        </p:nvCxnSpPr>
        <p:spPr>
          <a:xfrm flipV="1">
            <a:off x="3609474" y="4831316"/>
            <a:ext cx="962526" cy="626051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Ábra 22" descr="Varázslókalap egyszínű kitöltéssel">
            <a:extLst>
              <a:ext uri="{FF2B5EF4-FFF2-40B4-BE49-F238E27FC236}">
                <a16:creationId xmlns:a16="http://schemas.microsoft.com/office/drawing/2014/main" id="{32C229CD-4570-4458-A84B-E76D468EA71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761892" y="4217211"/>
            <a:ext cx="1269938" cy="1269938"/>
          </a:xfrm>
          <a:prstGeom prst="rect">
            <a:avLst/>
          </a:prstGeom>
        </p:spPr>
      </p:pic>
      <p:sp>
        <p:nvSpPr>
          <p:cNvPr id="27" name="Téglalap: lekerekített 26">
            <a:extLst>
              <a:ext uri="{FF2B5EF4-FFF2-40B4-BE49-F238E27FC236}">
                <a16:creationId xmlns:a16="http://schemas.microsoft.com/office/drawing/2014/main" id="{23882F8D-D4BD-43EA-B8DC-A12ED00326FD}"/>
              </a:ext>
            </a:extLst>
          </p:cNvPr>
          <p:cNvSpPr/>
          <p:nvPr/>
        </p:nvSpPr>
        <p:spPr>
          <a:xfrm>
            <a:off x="749975" y="4445010"/>
            <a:ext cx="1979795" cy="44500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8" name="Szövegdoboz 27">
                <a:extLst>
                  <a:ext uri="{FF2B5EF4-FFF2-40B4-BE49-F238E27FC236}">
                    <a16:creationId xmlns:a16="http://schemas.microsoft.com/office/drawing/2014/main" id="{9DB44704-2FEE-4415-BD09-8FAD83A805C2}"/>
                  </a:ext>
                </a:extLst>
              </p:cNvPr>
              <p:cNvSpPr txBox="1"/>
              <p:nvPr/>
            </p:nvSpPr>
            <p:spPr>
              <a:xfrm>
                <a:off x="733933" y="4482848"/>
                <a:ext cx="20436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hu-HU" dirty="0"/>
                  <a:t>Patient </a:t>
                </a:r>
                <a:r>
                  <a:rPr lang="hu-HU" i="1" dirty="0"/>
                  <a:t>i </a:t>
                </a:r>
                <a:r>
                  <a:rPr lang="hu-HU" dirty="0" err="1"/>
                  <a:t>with</a:t>
                </a:r>
                <a:r>
                  <a:rPr lang="hu-HU" dirty="0"/>
                  <a:t> </a:t>
                </a:r>
                <a:r>
                  <a:rPr lang="hu-HU" dirty="0" err="1"/>
                  <a:t>age</a:t>
                </a:r>
                <a:r>
                  <a:rPr lang="hu-HU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hu-HU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hu-HU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hu-HU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28" name="Szövegdoboz 27">
                <a:extLst>
                  <a:ext uri="{FF2B5EF4-FFF2-40B4-BE49-F238E27FC236}">
                    <a16:creationId xmlns:a16="http://schemas.microsoft.com/office/drawing/2014/main" id="{9DB44704-2FEE-4415-BD09-8FAD83A805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933" y="4482848"/>
                <a:ext cx="2043636" cy="369332"/>
              </a:xfrm>
              <a:prstGeom prst="rect">
                <a:avLst/>
              </a:prstGeom>
              <a:blipFill>
                <a:blip r:embed="rId8"/>
                <a:stretch>
                  <a:fillRect l="-2381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442714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Egyenes összekötő 10">
            <a:extLst>
              <a:ext uri="{FF2B5EF4-FFF2-40B4-BE49-F238E27FC236}">
                <a16:creationId xmlns:a16="http://schemas.microsoft.com/office/drawing/2014/main" id="{D92F799A-A664-4F39-8D04-F5DA740B5389}"/>
              </a:ext>
            </a:extLst>
          </p:cNvPr>
          <p:cNvCxnSpPr/>
          <p:nvPr/>
        </p:nvCxnSpPr>
        <p:spPr>
          <a:xfrm>
            <a:off x="525379" y="308649"/>
            <a:ext cx="0" cy="882315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ím 1">
            <a:extLst>
              <a:ext uri="{FF2B5EF4-FFF2-40B4-BE49-F238E27FC236}">
                <a16:creationId xmlns:a16="http://schemas.microsoft.com/office/drawing/2014/main" id="{1220A9F1-8B42-4A49-9AF1-B3499ED7C93E}"/>
              </a:ext>
            </a:extLst>
          </p:cNvPr>
          <p:cNvSpPr txBox="1">
            <a:spLocks/>
          </p:cNvSpPr>
          <p:nvPr/>
        </p:nvSpPr>
        <p:spPr>
          <a:xfrm>
            <a:off x="751412" y="-1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Linear regression – in our case</a:t>
            </a:r>
          </a:p>
        </p:txBody>
      </p:sp>
      <p:sp>
        <p:nvSpPr>
          <p:cNvPr id="13" name="Szövegdoboz 12">
            <a:extLst>
              <a:ext uri="{FF2B5EF4-FFF2-40B4-BE49-F238E27FC236}">
                <a16:creationId xmlns:a16="http://schemas.microsoft.com/office/drawing/2014/main" id="{37BA5E63-5170-43EE-9A59-DFE601FA0E00}"/>
              </a:ext>
            </a:extLst>
          </p:cNvPr>
          <p:cNvSpPr txBox="1"/>
          <p:nvPr/>
        </p:nvSpPr>
        <p:spPr>
          <a:xfrm>
            <a:off x="419098" y="1612237"/>
            <a:ext cx="1142799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000" b="1"/>
              <a:t>inputs/independent variables/features/predictors: </a:t>
            </a:r>
            <a:r>
              <a:rPr lang="en-US" sz="2000"/>
              <a:t>methylation 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β</a:t>
            </a:r>
            <a:r>
              <a:rPr lang="en-US" sz="2000"/>
              <a:t>-values in targeted genomic positions</a:t>
            </a:r>
          </a:p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000" b="1"/>
              <a:t>samples/observations: </a:t>
            </a:r>
            <a:r>
              <a:rPr lang="en-US" sz="2000"/>
              <a:t>patients</a:t>
            </a:r>
          </a:p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000" b="1"/>
              <a:t>output/dependent variable/response: </a:t>
            </a:r>
            <a:r>
              <a:rPr lang="en-US" sz="2000"/>
              <a:t>chronological age</a:t>
            </a:r>
          </a:p>
        </p:txBody>
      </p:sp>
      <p:sp>
        <p:nvSpPr>
          <p:cNvPr id="7" name="Téglalap: lekerekített 6">
            <a:extLst>
              <a:ext uri="{FF2B5EF4-FFF2-40B4-BE49-F238E27FC236}">
                <a16:creationId xmlns:a16="http://schemas.microsoft.com/office/drawing/2014/main" id="{5F96DEF7-1FA3-45E2-85C6-32F96BFE9835}"/>
              </a:ext>
            </a:extLst>
          </p:cNvPr>
          <p:cNvSpPr/>
          <p:nvPr/>
        </p:nvSpPr>
        <p:spPr>
          <a:xfrm>
            <a:off x="3144252" y="3510399"/>
            <a:ext cx="465222" cy="537410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Szövegdoboz 7">
                <a:extLst>
                  <a:ext uri="{FF2B5EF4-FFF2-40B4-BE49-F238E27FC236}">
                    <a16:creationId xmlns:a16="http://schemas.microsoft.com/office/drawing/2014/main" id="{F0DA11F0-E582-470C-A606-12085B41E434}"/>
                  </a:ext>
                </a:extLst>
              </p:cNvPr>
              <p:cNvSpPr txBox="1"/>
              <p:nvPr/>
            </p:nvSpPr>
            <p:spPr>
              <a:xfrm>
                <a:off x="3231406" y="3610662"/>
                <a:ext cx="346505" cy="3007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sSub>
                            <m:sSubPr>
                              <m:ctrlPr>
                                <a:rPr lang="hu-HU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hu-HU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hu-HU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8" name="Szövegdoboz 7">
                <a:extLst>
                  <a:ext uri="{FF2B5EF4-FFF2-40B4-BE49-F238E27FC236}">
                    <a16:creationId xmlns:a16="http://schemas.microsoft.com/office/drawing/2014/main" id="{F0DA11F0-E582-470C-A606-12085B41E4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1406" y="3610662"/>
                <a:ext cx="346505" cy="300788"/>
              </a:xfrm>
              <a:prstGeom prst="rect">
                <a:avLst/>
              </a:prstGeom>
              <a:blipFill>
                <a:blip r:embed="rId3"/>
                <a:stretch>
                  <a:fillRect l="-22807" b="-2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églalap: lekerekített 13">
            <a:extLst>
              <a:ext uri="{FF2B5EF4-FFF2-40B4-BE49-F238E27FC236}">
                <a16:creationId xmlns:a16="http://schemas.microsoft.com/office/drawing/2014/main" id="{A4F591B2-FA8D-4DB3-8808-3F72E16A5A4D}"/>
              </a:ext>
            </a:extLst>
          </p:cNvPr>
          <p:cNvSpPr/>
          <p:nvPr/>
        </p:nvSpPr>
        <p:spPr>
          <a:xfrm>
            <a:off x="3144252" y="4202107"/>
            <a:ext cx="465222" cy="53741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Szövegdoboz 14">
                <a:extLst>
                  <a:ext uri="{FF2B5EF4-FFF2-40B4-BE49-F238E27FC236}">
                    <a16:creationId xmlns:a16="http://schemas.microsoft.com/office/drawing/2014/main" id="{AF1ED3BE-7669-4517-9A05-C2F431F05646}"/>
                  </a:ext>
                </a:extLst>
              </p:cNvPr>
              <p:cNvSpPr txBox="1"/>
              <p:nvPr/>
            </p:nvSpPr>
            <p:spPr>
              <a:xfrm>
                <a:off x="3231406" y="4302370"/>
                <a:ext cx="346505" cy="3007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hu-HU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hu-HU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5" name="Szövegdoboz 14">
                <a:extLst>
                  <a:ext uri="{FF2B5EF4-FFF2-40B4-BE49-F238E27FC236}">
                    <a16:creationId xmlns:a16="http://schemas.microsoft.com/office/drawing/2014/main" id="{AF1ED3BE-7669-4517-9A05-C2F431F056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1406" y="4302370"/>
                <a:ext cx="346505" cy="300788"/>
              </a:xfrm>
              <a:prstGeom prst="rect">
                <a:avLst/>
              </a:prstGeom>
              <a:blipFill>
                <a:blip r:embed="rId4"/>
                <a:stretch>
                  <a:fillRect l="-22807" b="-265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églalap: lekerekített 15">
            <a:extLst>
              <a:ext uri="{FF2B5EF4-FFF2-40B4-BE49-F238E27FC236}">
                <a16:creationId xmlns:a16="http://schemas.microsoft.com/office/drawing/2014/main" id="{83ACA016-15F0-4083-98A5-21326EF314DF}"/>
              </a:ext>
            </a:extLst>
          </p:cNvPr>
          <p:cNvSpPr/>
          <p:nvPr/>
        </p:nvSpPr>
        <p:spPr>
          <a:xfrm>
            <a:off x="3144252" y="5188662"/>
            <a:ext cx="465222" cy="53741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Szövegdoboz 16">
                <a:extLst>
                  <a:ext uri="{FF2B5EF4-FFF2-40B4-BE49-F238E27FC236}">
                    <a16:creationId xmlns:a16="http://schemas.microsoft.com/office/drawing/2014/main" id="{21338926-0DF1-48F5-A131-A4FCEA4A116D}"/>
                  </a:ext>
                </a:extLst>
              </p:cNvPr>
              <p:cNvSpPr txBox="1"/>
              <p:nvPr/>
            </p:nvSpPr>
            <p:spPr>
              <a:xfrm>
                <a:off x="3231406" y="5288925"/>
                <a:ext cx="354521" cy="3030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sSub>
                            <m:sSubPr>
                              <m:ctrlPr>
                                <a:rPr lang="hu-HU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hu-HU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hu-HU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7" name="Szövegdoboz 16">
                <a:extLst>
                  <a:ext uri="{FF2B5EF4-FFF2-40B4-BE49-F238E27FC236}">
                    <a16:creationId xmlns:a16="http://schemas.microsoft.com/office/drawing/2014/main" id="{21338926-0DF1-48F5-A131-A4FCEA4A11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1406" y="5288925"/>
                <a:ext cx="354521" cy="303096"/>
              </a:xfrm>
              <a:prstGeom prst="rect">
                <a:avLst/>
              </a:prstGeom>
              <a:blipFill>
                <a:blip r:embed="rId5"/>
                <a:stretch>
                  <a:fillRect l="-22414" t="-2041" r="-3448" b="-265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Egyenes összekötő 23">
            <a:extLst>
              <a:ext uri="{FF2B5EF4-FFF2-40B4-BE49-F238E27FC236}">
                <a16:creationId xmlns:a16="http://schemas.microsoft.com/office/drawing/2014/main" id="{36738AF8-2B4A-48DC-B468-16ABCC2BD577}"/>
              </a:ext>
            </a:extLst>
          </p:cNvPr>
          <p:cNvCxnSpPr>
            <a:cxnSpLocks/>
            <a:endCxn id="7" idx="1"/>
          </p:cNvCxnSpPr>
          <p:nvPr/>
        </p:nvCxnSpPr>
        <p:spPr>
          <a:xfrm flipV="1">
            <a:off x="2729769" y="3779104"/>
            <a:ext cx="414483" cy="888411"/>
          </a:xfrm>
          <a:prstGeom prst="line">
            <a:avLst/>
          </a:prstGeom>
          <a:ln w="19050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Egyenes összekötő 25">
            <a:extLst>
              <a:ext uri="{FF2B5EF4-FFF2-40B4-BE49-F238E27FC236}">
                <a16:creationId xmlns:a16="http://schemas.microsoft.com/office/drawing/2014/main" id="{64E40059-F9AC-4D26-BC08-D576D867E6F1}"/>
              </a:ext>
            </a:extLst>
          </p:cNvPr>
          <p:cNvCxnSpPr>
            <a:cxnSpLocks/>
            <a:endCxn id="14" idx="1"/>
          </p:cNvCxnSpPr>
          <p:nvPr/>
        </p:nvCxnSpPr>
        <p:spPr>
          <a:xfrm flipV="1">
            <a:off x="2729769" y="4470812"/>
            <a:ext cx="414483" cy="196703"/>
          </a:xfrm>
          <a:prstGeom prst="line">
            <a:avLst/>
          </a:prstGeom>
          <a:ln w="19050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gyenes összekötő 28">
            <a:extLst>
              <a:ext uri="{FF2B5EF4-FFF2-40B4-BE49-F238E27FC236}">
                <a16:creationId xmlns:a16="http://schemas.microsoft.com/office/drawing/2014/main" id="{D2012806-08B9-47A1-9BE4-A15D6F206007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2729769" y="4667515"/>
            <a:ext cx="414483" cy="789852"/>
          </a:xfrm>
          <a:prstGeom prst="line">
            <a:avLst/>
          </a:prstGeom>
          <a:ln w="19050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Szövegdoboz 31">
            <a:extLst>
              <a:ext uri="{FF2B5EF4-FFF2-40B4-BE49-F238E27FC236}">
                <a16:creationId xmlns:a16="http://schemas.microsoft.com/office/drawing/2014/main" id="{4C3666CD-B17B-4823-8E00-E66EB5C3B201}"/>
              </a:ext>
            </a:extLst>
          </p:cNvPr>
          <p:cNvSpPr txBox="1"/>
          <p:nvPr/>
        </p:nvSpPr>
        <p:spPr>
          <a:xfrm rot="5400000">
            <a:off x="3217059" y="4796247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…</a:t>
            </a:r>
            <a:endParaRPr lang="en-US" dirty="0"/>
          </a:p>
        </p:txBody>
      </p:sp>
      <p:cxnSp>
        <p:nvCxnSpPr>
          <p:cNvPr id="35" name="Egyenes összekötő nyíllal 34">
            <a:extLst>
              <a:ext uri="{FF2B5EF4-FFF2-40B4-BE49-F238E27FC236}">
                <a16:creationId xmlns:a16="http://schemas.microsoft.com/office/drawing/2014/main" id="{16112D8E-5106-4F55-8C16-AE7D2D359C2A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3609474" y="3779104"/>
            <a:ext cx="962526" cy="960413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Egyenes összekötő nyíllal 36">
            <a:extLst>
              <a:ext uri="{FF2B5EF4-FFF2-40B4-BE49-F238E27FC236}">
                <a16:creationId xmlns:a16="http://schemas.microsoft.com/office/drawing/2014/main" id="{B711F4FA-6A9F-414D-97AF-B5CFE0AB11A7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3609474" y="4470812"/>
            <a:ext cx="962526" cy="326857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Egyenes összekötő nyíllal 39">
            <a:extLst>
              <a:ext uri="{FF2B5EF4-FFF2-40B4-BE49-F238E27FC236}">
                <a16:creationId xmlns:a16="http://schemas.microsoft.com/office/drawing/2014/main" id="{9D255405-306A-4297-A666-B49D48363BD9}"/>
              </a:ext>
            </a:extLst>
          </p:cNvPr>
          <p:cNvCxnSpPr>
            <a:cxnSpLocks/>
            <a:stCxn id="16" idx="3"/>
          </p:cNvCxnSpPr>
          <p:nvPr/>
        </p:nvCxnSpPr>
        <p:spPr>
          <a:xfrm flipV="1">
            <a:off x="3609474" y="4831316"/>
            <a:ext cx="962526" cy="626051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Ábra 22" descr="Varázslókalap egyszínű kitöltéssel">
            <a:extLst>
              <a:ext uri="{FF2B5EF4-FFF2-40B4-BE49-F238E27FC236}">
                <a16:creationId xmlns:a16="http://schemas.microsoft.com/office/drawing/2014/main" id="{B56273EE-87B4-4B2E-B7A8-37413FBCC90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761892" y="4217211"/>
            <a:ext cx="1269938" cy="1269938"/>
          </a:xfrm>
          <a:prstGeom prst="rect">
            <a:avLst/>
          </a:prstGeom>
        </p:spPr>
      </p:pic>
      <p:pic>
        <p:nvPicPr>
          <p:cNvPr id="25" name="Ábra 24" descr="Varázspálca (automatikus) egyszínű kitöltéssel">
            <a:extLst>
              <a:ext uri="{FF2B5EF4-FFF2-40B4-BE49-F238E27FC236}">
                <a16:creationId xmlns:a16="http://schemas.microsoft.com/office/drawing/2014/main" id="{F9A9E9C8-3505-48A5-9ECB-13BBB4FA847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4969085">
            <a:off x="4636132" y="3289849"/>
            <a:ext cx="914400" cy="914400"/>
          </a:xfrm>
          <a:prstGeom prst="rect">
            <a:avLst/>
          </a:prstGeom>
        </p:spPr>
      </p:pic>
      <p:sp>
        <p:nvSpPr>
          <p:cNvPr id="27" name="Téglalap: lekerekített 26">
            <a:extLst>
              <a:ext uri="{FF2B5EF4-FFF2-40B4-BE49-F238E27FC236}">
                <a16:creationId xmlns:a16="http://schemas.microsoft.com/office/drawing/2014/main" id="{26B05F3D-91CC-4B1E-82B7-108A4256C51C}"/>
              </a:ext>
            </a:extLst>
          </p:cNvPr>
          <p:cNvSpPr/>
          <p:nvPr/>
        </p:nvSpPr>
        <p:spPr>
          <a:xfrm>
            <a:off x="749975" y="4445010"/>
            <a:ext cx="1979795" cy="44500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8" name="Szövegdoboz 27">
                <a:extLst>
                  <a:ext uri="{FF2B5EF4-FFF2-40B4-BE49-F238E27FC236}">
                    <a16:creationId xmlns:a16="http://schemas.microsoft.com/office/drawing/2014/main" id="{0BD753F6-E9EA-47C4-80E8-64D3E95F5431}"/>
                  </a:ext>
                </a:extLst>
              </p:cNvPr>
              <p:cNvSpPr txBox="1"/>
              <p:nvPr/>
            </p:nvSpPr>
            <p:spPr>
              <a:xfrm>
                <a:off x="733933" y="4482848"/>
                <a:ext cx="20436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hu-HU" dirty="0"/>
                  <a:t>Patient </a:t>
                </a:r>
                <a:r>
                  <a:rPr lang="hu-HU" i="1" dirty="0"/>
                  <a:t>i </a:t>
                </a:r>
                <a:r>
                  <a:rPr lang="hu-HU" dirty="0" err="1"/>
                  <a:t>with</a:t>
                </a:r>
                <a:r>
                  <a:rPr lang="hu-HU" dirty="0"/>
                  <a:t> </a:t>
                </a:r>
                <a:r>
                  <a:rPr lang="hu-HU" dirty="0" err="1"/>
                  <a:t>age</a:t>
                </a:r>
                <a:r>
                  <a:rPr lang="hu-HU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hu-HU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hu-HU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hu-HU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28" name="Szövegdoboz 27">
                <a:extLst>
                  <a:ext uri="{FF2B5EF4-FFF2-40B4-BE49-F238E27FC236}">
                    <a16:creationId xmlns:a16="http://schemas.microsoft.com/office/drawing/2014/main" id="{0BD753F6-E9EA-47C4-80E8-64D3E95F54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933" y="4482848"/>
                <a:ext cx="2043636" cy="369332"/>
              </a:xfrm>
              <a:prstGeom prst="rect">
                <a:avLst/>
              </a:prstGeom>
              <a:blipFill>
                <a:blip r:embed="rId10"/>
                <a:stretch>
                  <a:fillRect l="-2381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45367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Egyenes összekötő 10">
            <a:extLst>
              <a:ext uri="{FF2B5EF4-FFF2-40B4-BE49-F238E27FC236}">
                <a16:creationId xmlns:a16="http://schemas.microsoft.com/office/drawing/2014/main" id="{D92F799A-A664-4F39-8D04-F5DA740B5389}"/>
              </a:ext>
            </a:extLst>
          </p:cNvPr>
          <p:cNvCxnSpPr/>
          <p:nvPr/>
        </p:nvCxnSpPr>
        <p:spPr>
          <a:xfrm>
            <a:off x="525379" y="308649"/>
            <a:ext cx="0" cy="882315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ím 1">
            <a:extLst>
              <a:ext uri="{FF2B5EF4-FFF2-40B4-BE49-F238E27FC236}">
                <a16:creationId xmlns:a16="http://schemas.microsoft.com/office/drawing/2014/main" id="{1220A9F1-8B42-4A49-9AF1-B3499ED7C93E}"/>
              </a:ext>
            </a:extLst>
          </p:cNvPr>
          <p:cNvSpPr txBox="1">
            <a:spLocks/>
          </p:cNvSpPr>
          <p:nvPr/>
        </p:nvSpPr>
        <p:spPr>
          <a:xfrm>
            <a:off x="751412" y="-1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Linear regression – in our case</a:t>
            </a:r>
          </a:p>
        </p:txBody>
      </p:sp>
      <p:sp>
        <p:nvSpPr>
          <p:cNvPr id="13" name="Szövegdoboz 12">
            <a:extLst>
              <a:ext uri="{FF2B5EF4-FFF2-40B4-BE49-F238E27FC236}">
                <a16:creationId xmlns:a16="http://schemas.microsoft.com/office/drawing/2014/main" id="{37BA5E63-5170-43EE-9A59-DFE601FA0E00}"/>
              </a:ext>
            </a:extLst>
          </p:cNvPr>
          <p:cNvSpPr txBox="1"/>
          <p:nvPr/>
        </p:nvSpPr>
        <p:spPr>
          <a:xfrm>
            <a:off x="419098" y="1612237"/>
            <a:ext cx="1142799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000" b="1"/>
              <a:t>inputs/independent variables/features/predictors: </a:t>
            </a:r>
            <a:r>
              <a:rPr lang="en-US" sz="2000"/>
              <a:t>methylation 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β</a:t>
            </a:r>
            <a:r>
              <a:rPr lang="en-US" sz="2000"/>
              <a:t>-values in targeted genomic positions</a:t>
            </a:r>
          </a:p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000" b="1"/>
              <a:t>samples/observations: </a:t>
            </a:r>
            <a:r>
              <a:rPr lang="en-US" sz="2000"/>
              <a:t>patients</a:t>
            </a:r>
          </a:p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000" b="1"/>
              <a:t>output/dependent variable/response: </a:t>
            </a:r>
            <a:r>
              <a:rPr lang="en-US" sz="2000"/>
              <a:t>chronological age</a:t>
            </a:r>
          </a:p>
        </p:txBody>
      </p:sp>
      <p:pic>
        <p:nvPicPr>
          <p:cNvPr id="20" name="Ábra 19" descr="Varázslókalap egyszínű kitöltéssel">
            <a:extLst>
              <a:ext uri="{FF2B5EF4-FFF2-40B4-BE49-F238E27FC236}">
                <a16:creationId xmlns:a16="http://schemas.microsoft.com/office/drawing/2014/main" id="{B94B31A3-F1FF-487C-9003-817E8EA3E5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61892" y="4217211"/>
            <a:ext cx="1269938" cy="1269938"/>
          </a:xfrm>
          <a:prstGeom prst="rect">
            <a:avLst/>
          </a:prstGeom>
        </p:spPr>
      </p:pic>
      <p:pic>
        <p:nvPicPr>
          <p:cNvPr id="22" name="Ábra 21" descr="Varázspálca (automatikus) egyszínű kitöltéssel">
            <a:extLst>
              <a:ext uri="{FF2B5EF4-FFF2-40B4-BE49-F238E27FC236}">
                <a16:creationId xmlns:a16="http://schemas.microsoft.com/office/drawing/2014/main" id="{957E3236-B285-4C77-AD86-94CF1B70D6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4969085">
            <a:off x="4636132" y="3289849"/>
            <a:ext cx="914400" cy="914400"/>
          </a:xfrm>
          <a:prstGeom prst="rect">
            <a:avLst/>
          </a:prstGeom>
        </p:spPr>
      </p:pic>
      <p:sp>
        <p:nvSpPr>
          <p:cNvPr id="7" name="Téglalap: lekerekített 6">
            <a:extLst>
              <a:ext uri="{FF2B5EF4-FFF2-40B4-BE49-F238E27FC236}">
                <a16:creationId xmlns:a16="http://schemas.microsoft.com/office/drawing/2014/main" id="{5F96DEF7-1FA3-45E2-85C6-32F96BFE9835}"/>
              </a:ext>
            </a:extLst>
          </p:cNvPr>
          <p:cNvSpPr/>
          <p:nvPr/>
        </p:nvSpPr>
        <p:spPr>
          <a:xfrm>
            <a:off x="3144252" y="3510399"/>
            <a:ext cx="465222" cy="537410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Szövegdoboz 7">
                <a:extLst>
                  <a:ext uri="{FF2B5EF4-FFF2-40B4-BE49-F238E27FC236}">
                    <a16:creationId xmlns:a16="http://schemas.microsoft.com/office/drawing/2014/main" id="{F0DA11F0-E582-470C-A606-12085B41E434}"/>
                  </a:ext>
                </a:extLst>
              </p:cNvPr>
              <p:cNvSpPr txBox="1"/>
              <p:nvPr/>
            </p:nvSpPr>
            <p:spPr>
              <a:xfrm>
                <a:off x="3231406" y="3610662"/>
                <a:ext cx="346505" cy="3007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sSub>
                            <m:sSubPr>
                              <m:ctrlPr>
                                <a:rPr lang="hu-HU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hu-HU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hu-HU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8" name="Szövegdoboz 7">
                <a:extLst>
                  <a:ext uri="{FF2B5EF4-FFF2-40B4-BE49-F238E27FC236}">
                    <a16:creationId xmlns:a16="http://schemas.microsoft.com/office/drawing/2014/main" id="{F0DA11F0-E582-470C-A606-12085B41E4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1406" y="3610662"/>
                <a:ext cx="346505" cy="300788"/>
              </a:xfrm>
              <a:prstGeom prst="rect">
                <a:avLst/>
              </a:prstGeom>
              <a:blipFill>
                <a:blip r:embed="rId7"/>
                <a:stretch>
                  <a:fillRect l="-22807" b="-2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églalap: lekerekített 13">
            <a:extLst>
              <a:ext uri="{FF2B5EF4-FFF2-40B4-BE49-F238E27FC236}">
                <a16:creationId xmlns:a16="http://schemas.microsoft.com/office/drawing/2014/main" id="{A4F591B2-FA8D-4DB3-8808-3F72E16A5A4D}"/>
              </a:ext>
            </a:extLst>
          </p:cNvPr>
          <p:cNvSpPr/>
          <p:nvPr/>
        </p:nvSpPr>
        <p:spPr>
          <a:xfrm>
            <a:off x="3144252" y="4202107"/>
            <a:ext cx="465222" cy="53741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Szövegdoboz 14">
                <a:extLst>
                  <a:ext uri="{FF2B5EF4-FFF2-40B4-BE49-F238E27FC236}">
                    <a16:creationId xmlns:a16="http://schemas.microsoft.com/office/drawing/2014/main" id="{AF1ED3BE-7669-4517-9A05-C2F431F05646}"/>
                  </a:ext>
                </a:extLst>
              </p:cNvPr>
              <p:cNvSpPr txBox="1"/>
              <p:nvPr/>
            </p:nvSpPr>
            <p:spPr>
              <a:xfrm>
                <a:off x="3231406" y="4302370"/>
                <a:ext cx="346505" cy="3007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hu-HU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hu-HU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5" name="Szövegdoboz 14">
                <a:extLst>
                  <a:ext uri="{FF2B5EF4-FFF2-40B4-BE49-F238E27FC236}">
                    <a16:creationId xmlns:a16="http://schemas.microsoft.com/office/drawing/2014/main" id="{AF1ED3BE-7669-4517-9A05-C2F431F056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1406" y="4302370"/>
                <a:ext cx="346505" cy="300788"/>
              </a:xfrm>
              <a:prstGeom prst="rect">
                <a:avLst/>
              </a:prstGeom>
              <a:blipFill>
                <a:blip r:embed="rId8"/>
                <a:stretch>
                  <a:fillRect l="-22807" b="-265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églalap: lekerekített 15">
            <a:extLst>
              <a:ext uri="{FF2B5EF4-FFF2-40B4-BE49-F238E27FC236}">
                <a16:creationId xmlns:a16="http://schemas.microsoft.com/office/drawing/2014/main" id="{83ACA016-15F0-4083-98A5-21326EF314DF}"/>
              </a:ext>
            </a:extLst>
          </p:cNvPr>
          <p:cNvSpPr/>
          <p:nvPr/>
        </p:nvSpPr>
        <p:spPr>
          <a:xfrm>
            <a:off x="3144252" y="5188662"/>
            <a:ext cx="465222" cy="53741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Szövegdoboz 16">
                <a:extLst>
                  <a:ext uri="{FF2B5EF4-FFF2-40B4-BE49-F238E27FC236}">
                    <a16:creationId xmlns:a16="http://schemas.microsoft.com/office/drawing/2014/main" id="{21338926-0DF1-48F5-A131-A4FCEA4A116D}"/>
                  </a:ext>
                </a:extLst>
              </p:cNvPr>
              <p:cNvSpPr txBox="1"/>
              <p:nvPr/>
            </p:nvSpPr>
            <p:spPr>
              <a:xfrm>
                <a:off x="3231406" y="5288925"/>
                <a:ext cx="354521" cy="3030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sSub>
                            <m:sSubPr>
                              <m:ctrlPr>
                                <a:rPr lang="hu-HU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hu-HU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hu-HU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7" name="Szövegdoboz 16">
                <a:extLst>
                  <a:ext uri="{FF2B5EF4-FFF2-40B4-BE49-F238E27FC236}">
                    <a16:creationId xmlns:a16="http://schemas.microsoft.com/office/drawing/2014/main" id="{21338926-0DF1-48F5-A131-A4FCEA4A11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1406" y="5288925"/>
                <a:ext cx="354521" cy="303096"/>
              </a:xfrm>
              <a:prstGeom prst="rect">
                <a:avLst/>
              </a:prstGeom>
              <a:blipFill>
                <a:blip r:embed="rId9"/>
                <a:stretch>
                  <a:fillRect l="-22414" t="-2041" r="-3448" b="-265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Egyenes összekötő 23">
            <a:extLst>
              <a:ext uri="{FF2B5EF4-FFF2-40B4-BE49-F238E27FC236}">
                <a16:creationId xmlns:a16="http://schemas.microsoft.com/office/drawing/2014/main" id="{36738AF8-2B4A-48DC-B468-16ABCC2BD577}"/>
              </a:ext>
            </a:extLst>
          </p:cNvPr>
          <p:cNvCxnSpPr>
            <a:cxnSpLocks/>
            <a:endCxn id="7" idx="1"/>
          </p:cNvCxnSpPr>
          <p:nvPr/>
        </p:nvCxnSpPr>
        <p:spPr>
          <a:xfrm flipV="1">
            <a:off x="2729769" y="3779104"/>
            <a:ext cx="414483" cy="888411"/>
          </a:xfrm>
          <a:prstGeom prst="line">
            <a:avLst/>
          </a:prstGeom>
          <a:ln w="19050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Egyenes összekötő 25">
            <a:extLst>
              <a:ext uri="{FF2B5EF4-FFF2-40B4-BE49-F238E27FC236}">
                <a16:creationId xmlns:a16="http://schemas.microsoft.com/office/drawing/2014/main" id="{64E40059-F9AC-4D26-BC08-D576D867E6F1}"/>
              </a:ext>
            </a:extLst>
          </p:cNvPr>
          <p:cNvCxnSpPr>
            <a:cxnSpLocks/>
            <a:endCxn id="14" idx="1"/>
          </p:cNvCxnSpPr>
          <p:nvPr/>
        </p:nvCxnSpPr>
        <p:spPr>
          <a:xfrm flipV="1">
            <a:off x="2729769" y="4470812"/>
            <a:ext cx="414483" cy="196703"/>
          </a:xfrm>
          <a:prstGeom prst="line">
            <a:avLst/>
          </a:prstGeom>
          <a:ln w="19050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gyenes összekötő 28">
            <a:extLst>
              <a:ext uri="{FF2B5EF4-FFF2-40B4-BE49-F238E27FC236}">
                <a16:creationId xmlns:a16="http://schemas.microsoft.com/office/drawing/2014/main" id="{D2012806-08B9-47A1-9BE4-A15D6F206007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2729769" y="4667515"/>
            <a:ext cx="414483" cy="789852"/>
          </a:xfrm>
          <a:prstGeom prst="line">
            <a:avLst/>
          </a:prstGeom>
          <a:ln w="19050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Szövegdoboz 31">
            <a:extLst>
              <a:ext uri="{FF2B5EF4-FFF2-40B4-BE49-F238E27FC236}">
                <a16:creationId xmlns:a16="http://schemas.microsoft.com/office/drawing/2014/main" id="{4C3666CD-B17B-4823-8E00-E66EB5C3B201}"/>
              </a:ext>
            </a:extLst>
          </p:cNvPr>
          <p:cNvSpPr txBox="1"/>
          <p:nvPr/>
        </p:nvSpPr>
        <p:spPr>
          <a:xfrm rot="5400000">
            <a:off x="3217059" y="4796247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…</a:t>
            </a:r>
            <a:endParaRPr lang="en-US" dirty="0"/>
          </a:p>
        </p:txBody>
      </p:sp>
      <p:cxnSp>
        <p:nvCxnSpPr>
          <p:cNvPr id="35" name="Egyenes összekötő nyíllal 34">
            <a:extLst>
              <a:ext uri="{FF2B5EF4-FFF2-40B4-BE49-F238E27FC236}">
                <a16:creationId xmlns:a16="http://schemas.microsoft.com/office/drawing/2014/main" id="{16112D8E-5106-4F55-8C16-AE7D2D359C2A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3609474" y="3779104"/>
            <a:ext cx="962526" cy="960413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Egyenes összekötő nyíllal 36">
            <a:extLst>
              <a:ext uri="{FF2B5EF4-FFF2-40B4-BE49-F238E27FC236}">
                <a16:creationId xmlns:a16="http://schemas.microsoft.com/office/drawing/2014/main" id="{B711F4FA-6A9F-414D-97AF-B5CFE0AB11A7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3609474" y="4470812"/>
            <a:ext cx="962526" cy="326857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Egyenes összekötő nyíllal 39">
            <a:extLst>
              <a:ext uri="{FF2B5EF4-FFF2-40B4-BE49-F238E27FC236}">
                <a16:creationId xmlns:a16="http://schemas.microsoft.com/office/drawing/2014/main" id="{9D255405-306A-4297-A666-B49D48363BD9}"/>
              </a:ext>
            </a:extLst>
          </p:cNvPr>
          <p:cNvCxnSpPr>
            <a:cxnSpLocks/>
            <a:stCxn id="16" idx="3"/>
          </p:cNvCxnSpPr>
          <p:nvPr/>
        </p:nvCxnSpPr>
        <p:spPr>
          <a:xfrm flipV="1">
            <a:off x="3609474" y="4831316"/>
            <a:ext cx="962526" cy="626051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gyenes összekötő nyíllal 22">
            <a:extLst>
              <a:ext uri="{FF2B5EF4-FFF2-40B4-BE49-F238E27FC236}">
                <a16:creationId xmlns:a16="http://schemas.microsoft.com/office/drawing/2014/main" id="{5CAFCA26-4768-404F-8F54-18E2D6A7F769}"/>
              </a:ext>
            </a:extLst>
          </p:cNvPr>
          <p:cNvCxnSpPr>
            <a:cxnSpLocks/>
          </p:cNvCxnSpPr>
          <p:nvPr/>
        </p:nvCxnSpPr>
        <p:spPr>
          <a:xfrm>
            <a:off x="6208295" y="4807891"/>
            <a:ext cx="783452" cy="0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églalap: lekerekített 27">
            <a:extLst>
              <a:ext uri="{FF2B5EF4-FFF2-40B4-BE49-F238E27FC236}">
                <a16:creationId xmlns:a16="http://schemas.microsoft.com/office/drawing/2014/main" id="{AC14419E-F142-4CD6-BE0F-075C559086CC}"/>
              </a:ext>
            </a:extLst>
          </p:cNvPr>
          <p:cNvSpPr/>
          <p:nvPr/>
        </p:nvSpPr>
        <p:spPr>
          <a:xfrm>
            <a:off x="7184248" y="4517956"/>
            <a:ext cx="2161746" cy="6131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0" name="Szövegdoboz 29">
                <a:extLst>
                  <a:ext uri="{FF2B5EF4-FFF2-40B4-BE49-F238E27FC236}">
                    <a16:creationId xmlns:a16="http://schemas.microsoft.com/office/drawing/2014/main" id="{C64FC56D-92DD-4716-86A3-46807C518544}"/>
                  </a:ext>
                </a:extLst>
              </p:cNvPr>
              <p:cNvSpPr txBox="1"/>
              <p:nvPr/>
            </p:nvSpPr>
            <p:spPr>
              <a:xfrm>
                <a:off x="7264457" y="4484725"/>
                <a:ext cx="2073516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hu-HU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hu-HU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hu-HU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hu-HU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hu-HU" dirty="0"/>
                  <a:t>: estimated </a:t>
                </a:r>
                <a:r>
                  <a:rPr lang="hu-HU" dirty="0" err="1"/>
                  <a:t>age</a:t>
                </a:r>
                <a:r>
                  <a:rPr lang="hu-HU" dirty="0"/>
                  <a:t> of</a:t>
                </a:r>
              </a:p>
              <a:p>
                <a:r>
                  <a:rPr lang="hu-HU" dirty="0" err="1"/>
                  <a:t>Patient</a:t>
                </a:r>
                <a:r>
                  <a:rPr lang="hu-HU" dirty="0"/>
                  <a:t> </a:t>
                </a:r>
                <a:r>
                  <a:rPr lang="hu-HU" i="1" dirty="0"/>
                  <a:t>i</a:t>
                </a:r>
                <a:endParaRPr lang="en-US" i="1" dirty="0"/>
              </a:p>
            </p:txBody>
          </p:sp>
        </mc:Choice>
        <mc:Fallback>
          <p:sp>
            <p:nvSpPr>
              <p:cNvPr id="30" name="Szövegdoboz 29">
                <a:extLst>
                  <a:ext uri="{FF2B5EF4-FFF2-40B4-BE49-F238E27FC236}">
                    <a16:creationId xmlns:a16="http://schemas.microsoft.com/office/drawing/2014/main" id="{C64FC56D-92DD-4716-86A3-46807C5185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4457" y="4484725"/>
                <a:ext cx="2073516" cy="646331"/>
              </a:xfrm>
              <a:prstGeom prst="rect">
                <a:avLst/>
              </a:prstGeom>
              <a:blipFill>
                <a:blip r:embed="rId10"/>
                <a:stretch>
                  <a:fillRect l="-2647" t="-5660" r="-1765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églalap: lekerekített 30">
            <a:extLst>
              <a:ext uri="{FF2B5EF4-FFF2-40B4-BE49-F238E27FC236}">
                <a16:creationId xmlns:a16="http://schemas.microsoft.com/office/drawing/2014/main" id="{23AB6D16-6A63-4FA4-ACC4-F61FA46EC8B2}"/>
              </a:ext>
            </a:extLst>
          </p:cNvPr>
          <p:cNvSpPr/>
          <p:nvPr/>
        </p:nvSpPr>
        <p:spPr>
          <a:xfrm>
            <a:off x="749975" y="4445010"/>
            <a:ext cx="1979795" cy="44500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4" name="Szövegdoboz 33">
                <a:extLst>
                  <a:ext uri="{FF2B5EF4-FFF2-40B4-BE49-F238E27FC236}">
                    <a16:creationId xmlns:a16="http://schemas.microsoft.com/office/drawing/2014/main" id="{D8632A40-48B2-4357-8969-9F10E30DC1BC}"/>
                  </a:ext>
                </a:extLst>
              </p:cNvPr>
              <p:cNvSpPr txBox="1"/>
              <p:nvPr/>
            </p:nvSpPr>
            <p:spPr>
              <a:xfrm>
                <a:off x="733933" y="4482848"/>
                <a:ext cx="20436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hu-HU" dirty="0"/>
                  <a:t>Patient </a:t>
                </a:r>
                <a:r>
                  <a:rPr lang="hu-HU" i="1" dirty="0"/>
                  <a:t>i </a:t>
                </a:r>
                <a:r>
                  <a:rPr lang="hu-HU" dirty="0" err="1"/>
                  <a:t>with</a:t>
                </a:r>
                <a:r>
                  <a:rPr lang="hu-HU" dirty="0"/>
                  <a:t> </a:t>
                </a:r>
                <a:r>
                  <a:rPr lang="hu-HU" dirty="0" err="1"/>
                  <a:t>age</a:t>
                </a:r>
                <a:r>
                  <a:rPr lang="hu-HU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hu-HU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hu-HU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hu-HU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4" name="Szövegdoboz 33">
                <a:extLst>
                  <a:ext uri="{FF2B5EF4-FFF2-40B4-BE49-F238E27FC236}">
                    <a16:creationId xmlns:a16="http://schemas.microsoft.com/office/drawing/2014/main" id="{D8632A40-48B2-4357-8969-9F10E30DC1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933" y="4482848"/>
                <a:ext cx="2043636" cy="369332"/>
              </a:xfrm>
              <a:prstGeom prst="rect">
                <a:avLst/>
              </a:prstGeom>
              <a:blipFill>
                <a:blip r:embed="rId11"/>
                <a:stretch>
                  <a:fillRect l="-2381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420363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Egyenes összekötő 10">
            <a:extLst>
              <a:ext uri="{FF2B5EF4-FFF2-40B4-BE49-F238E27FC236}">
                <a16:creationId xmlns:a16="http://schemas.microsoft.com/office/drawing/2014/main" id="{D92F799A-A664-4F39-8D04-F5DA740B5389}"/>
              </a:ext>
            </a:extLst>
          </p:cNvPr>
          <p:cNvCxnSpPr/>
          <p:nvPr/>
        </p:nvCxnSpPr>
        <p:spPr>
          <a:xfrm>
            <a:off x="525379" y="308649"/>
            <a:ext cx="0" cy="882315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ím 1">
            <a:extLst>
              <a:ext uri="{FF2B5EF4-FFF2-40B4-BE49-F238E27FC236}">
                <a16:creationId xmlns:a16="http://schemas.microsoft.com/office/drawing/2014/main" id="{1220A9F1-8B42-4A49-9AF1-B3499ED7C93E}"/>
              </a:ext>
            </a:extLst>
          </p:cNvPr>
          <p:cNvSpPr txBox="1">
            <a:spLocks/>
          </p:cNvSpPr>
          <p:nvPr/>
        </p:nvSpPr>
        <p:spPr>
          <a:xfrm>
            <a:off x="751412" y="-1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Linear regression – in our case</a:t>
            </a:r>
          </a:p>
        </p:txBody>
      </p:sp>
      <p:sp>
        <p:nvSpPr>
          <p:cNvPr id="13" name="Szövegdoboz 12">
            <a:extLst>
              <a:ext uri="{FF2B5EF4-FFF2-40B4-BE49-F238E27FC236}">
                <a16:creationId xmlns:a16="http://schemas.microsoft.com/office/drawing/2014/main" id="{37BA5E63-5170-43EE-9A59-DFE601FA0E00}"/>
              </a:ext>
            </a:extLst>
          </p:cNvPr>
          <p:cNvSpPr txBox="1"/>
          <p:nvPr/>
        </p:nvSpPr>
        <p:spPr>
          <a:xfrm>
            <a:off x="419098" y="1612237"/>
            <a:ext cx="1142799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000" b="1"/>
              <a:t>inputs/independent variables/features/predictors: </a:t>
            </a:r>
            <a:r>
              <a:rPr lang="en-US" sz="2000"/>
              <a:t>methylation 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β</a:t>
            </a:r>
            <a:r>
              <a:rPr lang="en-US" sz="2000"/>
              <a:t>-values in targeted genomic positions</a:t>
            </a:r>
          </a:p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000" b="1"/>
              <a:t>samples/observations: </a:t>
            </a:r>
            <a:r>
              <a:rPr lang="en-US" sz="2000"/>
              <a:t>patients</a:t>
            </a:r>
          </a:p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000" b="1"/>
              <a:t>output/dependent variable/response: </a:t>
            </a:r>
            <a:r>
              <a:rPr lang="en-US" sz="2000"/>
              <a:t>chronological age</a:t>
            </a:r>
          </a:p>
        </p:txBody>
      </p:sp>
      <p:sp>
        <p:nvSpPr>
          <p:cNvPr id="7" name="Téglalap: lekerekített 6">
            <a:extLst>
              <a:ext uri="{FF2B5EF4-FFF2-40B4-BE49-F238E27FC236}">
                <a16:creationId xmlns:a16="http://schemas.microsoft.com/office/drawing/2014/main" id="{5F96DEF7-1FA3-45E2-85C6-32F96BFE9835}"/>
              </a:ext>
            </a:extLst>
          </p:cNvPr>
          <p:cNvSpPr/>
          <p:nvPr/>
        </p:nvSpPr>
        <p:spPr>
          <a:xfrm>
            <a:off x="3144252" y="3510399"/>
            <a:ext cx="465222" cy="537410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Szövegdoboz 7">
                <a:extLst>
                  <a:ext uri="{FF2B5EF4-FFF2-40B4-BE49-F238E27FC236}">
                    <a16:creationId xmlns:a16="http://schemas.microsoft.com/office/drawing/2014/main" id="{F0DA11F0-E582-470C-A606-12085B41E434}"/>
                  </a:ext>
                </a:extLst>
              </p:cNvPr>
              <p:cNvSpPr txBox="1"/>
              <p:nvPr/>
            </p:nvSpPr>
            <p:spPr>
              <a:xfrm>
                <a:off x="3231406" y="3610662"/>
                <a:ext cx="346505" cy="3007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sSub>
                            <m:sSubPr>
                              <m:ctrlPr>
                                <a:rPr lang="hu-HU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hu-HU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hu-HU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8" name="Szövegdoboz 7">
                <a:extLst>
                  <a:ext uri="{FF2B5EF4-FFF2-40B4-BE49-F238E27FC236}">
                    <a16:creationId xmlns:a16="http://schemas.microsoft.com/office/drawing/2014/main" id="{F0DA11F0-E582-470C-A606-12085B41E4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1406" y="3610662"/>
                <a:ext cx="346505" cy="300788"/>
              </a:xfrm>
              <a:prstGeom prst="rect">
                <a:avLst/>
              </a:prstGeom>
              <a:blipFill>
                <a:blip r:embed="rId3"/>
                <a:stretch>
                  <a:fillRect l="-22807" b="-2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églalap: lekerekített 13">
            <a:extLst>
              <a:ext uri="{FF2B5EF4-FFF2-40B4-BE49-F238E27FC236}">
                <a16:creationId xmlns:a16="http://schemas.microsoft.com/office/drawing/2014/main" id="{A4F591B2-FA8D-4DB3-8808-3F72E16A5A4D}"/>
              </a:ext>
            </a:extLst>
          </p:cNvPr>
          <p:cNvSpPr/>
          <p:nvPr/>
        </p:nvSpPr>
        <p:spPr>
          <a:xfrm>
            <a:off x="3144252" y="4202107"/>
            <a:ext cx="465222" cy="53741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Szövegdoboz 14">
                <a:extLst>
                  <a:ext uri="{FF2B5EF4-FFF2-40B4-BE49-F238E27FC236}">
                    <a16:creationId xmlns:a16="http://schemas.microsoft.com/office/drawing/2014/main" id="{AF1ED3BE-7669-4517-9A05-C2F431F05646}"/>
                  </a:ext>
                </a:extLst>
              </p:cNvPr>
              <p:cNvSpPr txBox="1"/>
              <p:nvPr/>
            </p:nvSpPr>
            <p:spPr>
              <a:xfrm>
                <a:off x="3231406" y="4302370"/>
                <a:ext cx="346505" cy="3007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hu-HU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hu-HU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5" name="Szövegdoboz 14">
                <a:extLst>
                  <a:ext uri="{FF2B5EF4-FFF2-40B4-BE49-F238E27FC236}">
                    <a16:creationId xmlns:a16="http://schemas.microsoft.com/office/drawing/2014/main" id="{AF1ED3BE-7669-4517-9A05-C2F431F056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1406" y="4302370"/>
                <a:ext cx="346505" cy="300788"/>
              </a:xfrm>
              <a:prstGeom prst="rect">
                <a:avLst/>
              </a:prstGeom>
              <a:blipFill>
                <a:blip r:embed="rId4"/>
                <a:stretch>
                  <a:fillRect l="-22807" b="-265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églalap: lekerekített 15">
            <a:extLst>
              <a:ext uri="{FF2B5EF4-FFF2-40B4-BE49-F238E27FC236}">
                <a16:creationId xmlns:a16="http://schemas.microsoft.com/office/drawing/2014/main" id="{83ACA016-15F0-4083-98A5-21326EF314DF}"/>
              </a:ext>
            </a:extLst>
          </p:cNvPr>
          <p:cNvSpPr/>
          <p:nvPr/>
        </p:nvSpPr>
        <p:spPr>
          <a:xfrm>
            <a:off x="3144252" y="5188662"/>
            <a:ext cx="465222" cy="53741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Szövegdoboz 16">
                <a:extLst>
                  <a:ext uri="{FF2B5EF4-FFF2-40B4-BE49-F238E27FC236}">
                    <a16:creationId xmlns:a16="http://schemas.microsoft.com/office/drawing/2014/main" id="{21338926-0DF1-48F5-A131-A4FCEA4A116D}"/>
                  </a:ext>
                </a:extLst>
              </p:cNvPr>
              <p:cNvSpPr txBox="1"/>
              <p:nvPr/>
            </p:nvSpPr>
            <p:spPr>
              <a:xfrm>
                <a:off x="3231406" y="5288925"/>
                <a:ext cx="354521" cy="3030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sSub>
                            <m:sSubPr>
                              <m:ctrlPr>
                                <a:rPr lang="hu-HU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hu-HU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hu-HU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7" name="Szövegdoboz 16">
                <a:extLst>
                  <a:ext uri="{FF2B5EF4-FFF2-40B4-BE49-F238E27FC236}">
                    <a16:creationId xmlns:a16="http://schemas.microsoft.com/office/drawing/2014/main" id="{21338926-0DF1-48F5-A131-A4FCEA4A11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1406" y="5288925"/>
                <a:ext cx="354521" cy="303096"/>
              </a:xfrm>
              <a:prstGeom prst="rect">
                <a:avLst/>
              </a:prstGeom>
              <a:blipFill>
                <a:blip r:embed="rId5"/>
                <a:stretch>
                  <a:fillRect l="-22414" t="-2041" r="-3448" b="-265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églalap: lekerekített 17">
            <a:extLst>
              <a:ext uri="{FF2B5EF4-FFF2-40B4-BE49-F238E27FC236}">
                <a16:creationId xmlns:a16="http://schemas.microsoft.com/office/drawing/2014/main" id="{289C070B-8A71-4172-8315-D0C626C2B621}"/>
              </a:ext>
            </a:extLst>
          </p:cNvPr>
          <p:cNvSpPr/>
          <p:nvPr/>
        </p:nvSpPr>
        <p:spPr>
          <a:xfrm>
            <a:off x="749975" y="4445010"/>
            <a:ext cx="1979795" cy="44500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Szövegdoboz 8">
                <a:extLst>
                  <a:ext uri="{FF2B5EF4-FFF2-40B4-BE49-F238E27FC236}">
                    <a16:creationId xmlns:a16="http://schemas.microsoft.com/office/drawing/2014/main" id="{BCC78508-DC92-4818-B2C5-BC3D47A0EBD1}"/>
                  </a:ext>
                </a:extLst>
              </p:cNvPr>
              <p:cNvSpPr txBox="1"/>
              <p:nvPr/>
            </p:nvSpPr>
            <p:spPr>
              <a:xfrm>
                <a:off x="733933" y="4482848"/>
                <a:ext cx="20436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hu-HU" dirty="0"/>
                  <a:t>Patient </a:t>
                </a:r>
                <a:r>
                  <a:rPr lang="hu-HU" i="1" dirty="0"/>
                  <a:t>i </a:t>
                </a:r>
                <a:r>
                  <a:rPr lang="hu-HU" dirty="0" err="1"/>
                  <a:t>with</a:t>
                </a:r>
                <a:r>
                  <a:rPr lang="hu-HU" dirty="0"/>
                  <a:t> </a:t>
                </a:r>
                <a:r>
                  <a:rPr lang="hu-HU" dirty="0" err="1"/>
                  <a:t>age</a:t>
                </a:r>
                <a:r>
                  <a:rPr lang="hu-HU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hu-HU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hu-HU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hu-HU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9" name="Szövegdoboz 8">
                <a:extLst>
                  <a:ext uri="{FF2B5EF4-FFF2-40B4-BE49-F238E27FC236}">
                    <a16:creationId xmlns:a16="http://schemas.microsoft.com/office/drawing/2014/main" id="{BCC78508-DC92-4818-B2C5-BC3D47A0EB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933" y="4482848"/>
                <a:ext cx="2043636" cy="369332"/>
              </a:xfrm>
              <a:prstGeom prst="rect">
                <a:avLst/>
              </a:prstGeom>
              <a:blipFill>
                <a:blip r:embed="rId6"/>
                <a:stretch>
                  <a:fillRect l="-2381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Egyenes összekötő 23">
            <a:extLst>
              <a:ext uri="{FF2B5EF4-FFF2-40B4-BE49-F238E27FC236}">
                <a16:creationId xmlns:a16="http://schemas.microsoft.com/office/drawing/2014/main" id="{36738AF8-2B4A-48DC-B468-16ABCC2BD577}"/>
              </a:ext>
            </a:extLst>
          </p:cNvPr>
          <p:cNvCxnSpPr>
            <a:cxnSpLocks/>
            <a:stCxn id="18" idx="3"/>
            <a:endCxn id="7" idx="1"/>
          </p:cNvCxnSpPr>
          <p:nvPr/>
        </p:nvCxnSpPr>
        <p:spPr>
          <a:xfrm flipV="1">
            <a:off x="2729770" y="3779104"/>
            <a:ext cx="414482" cy="888411"/>
          </a:xfrm>
          <a:prstGeom prst="line">
            <a:avLst/>
          </a:prstGeom>
          <a:ln w="19050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Egyenes összekötő 25">
            <a:extLst>
              <a:ext uri="{FF2B5EF4-FFF2-40B4-BE49-F238E27FC236}">
                <a16:creationId xmlns:a16="http://schemas.microsoft.com/office/drawing/2014/main" id="{64E40059-F9AC-4D26-BC08-D576D867E6F1}"/>
              </a:ext>
            </a:extLst>
          </p:cNvPr>
          <p:cNvCxnSpPr>
            <a:cxnSpLocks/>
            <a:stCxn id="18" idx="3"/>
            <a:endCxn id="14" idx="1"/>
          </p:cNvCxnSpPr>
          <p:nvPr/>
        </p:nvCxnSpPr>
        <p:spPr>
          <a:xfrm flipV="1">
            <a:off x="2729770" y="4470812"/>
            <a:ext cx="414482" cy="196703"/>
          </a:xfrm>
          <a:prstGeom prst="line">
            <a:avLst/>
          </a:prstGeom>
          <a:ln w="19050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gyenes összekötő 28">
            <a:extLst>
              <a:ext uri="{FF2B5EF4-FFF2-40B4-BE49-F238E27FC236}">
                <a16:creationId xmlns:a16="http://schemas.microsoft.com/office/drawing/2014/main" id="{D2012806-08B9-47A1-9BE4-A15D6F206007}"/>
              </a:ext>
            </a:extLst>
          </p:cNvPr>
          <p:cNvCxnSpPr>
            <a:cxnSpLocks/>
            <a:stCxn id="18" idx="3"/>
            <a:endCxn id="16" idx="1"/>
          </p:cNvCxnSpPr>
          <p:nvPr/>
        </p:nvCxnSpPr>
        <p:spPr>
          <a:xfrm>
            <a:off x="2729770" y="4667515"/>
            <a:ext cx="414482" cy="789852"/>
          </a:xfrm>
          <a:prstGeom prst="line">
            <a:avLst/>
          </a:prstGeom>
          <a:ln w="19050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Szövegdoboz 31">
            <a:extLst>
              <a:ext uri="{FF2B5EF4-FFF2-40B4-BE49-F238E27FC236}">
                <a16:creationId xmlns:a16="http://schemas.microsoft.com/office/drawing/2014/main" id="{4C3666CD-B17B-4823-8E00-E66EB5C3B201}"/>
              </a:ext>
            </a:extLst>
          </p:cNvPr>
          <p:cNvSpPr txBox="1"/>
          <p:nvPr/>
        </p:nvSpPr>
        <p:spPr>
          <a:xfrm rot="5400000">
            <a:off x="3217059" y="4796247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…</a:t>
            </a:r>
            <a:endParaRPr lang="en-US" dirty="0"/>
          </a:p>
        </p:txBody>
      </p:sp>
      <p:cxnSp>
        <p:nvCxnSpPr>
          <p:cNvPr id="35" name="Egyenes összekötő nyíllal 34">
            <a:extLst>
              <a:ext uri="{FF2B5EF4-FFF2-40B4-BE49-F238E27FC236}">
                <a16:creationId xmlns:a16="http://schemas.microsoft.com/office/drawing/2014/main" id="{16112D8E-5106-4F55-8C16-AE7D2D359C2A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3609474" y="3779104"/>
            <a:ext cx="962526" cy="960413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Egyenes összekötő nyíllal 36">
            <a:extLst>
              <a:ext uri="{FF2B5EF4-FFF2-40B4-BE49-F238E27FC236}">
                <a16:creationId xmlns:a16="http://schemas.microsoft.com/office/drawing/2014/main" id="{B711F4FA-6A9F-414D-97AF-B5CFE0AB11A7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3609474" y="4470812"/>
            <a:ext cx="962526" cy="326857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Egyenes összekötő nyíllal 39">
            <a:extLst>
              <a:ext uri="{FF2B5EF4-FFF2-40B4-BE49-F238E27FC236}">
                <a16:creationId xmlns:a16="http://schemas.microsoft.com/office/drawing/2014/main" id="{9D255405-306A-4297-A666-B49D48363BD9}"/>
              </a:ext>
            </a:extLst>
          </p:cNvPr>
          <p:cNvCxnSpPr>
            <a:cxnSpLocks/>
            <a:stCxn id="16" idx="3"/>
          </p:cNvCxnSpPr>
          <p:nvPr/>
        </p:nvCxnSpPr>
        <p:spPr>
          <a:xfrm flipV="1">
            <a:off x="3609474" y="4831316"/>
            <a:ext cx="962526" cy="626051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gyenes összekötő nyíllal 22">
            <a:extLst>
              <a:ext uri="{FF2B5EF4-FFF2-40B4-BE49-F238E27FC236}">
                <a16:creationId xmlns:a16="http://schemas.microsoft.com/office/drawing/2014/main" id="{5CAFCA26-4768-404F-8F54-18E2D6A7F769}"/>
              </a:ext>
            </a:extLst>
          </p:cNvPr>
          <p:cNvCxnSpPr>
            <a:cxnSpLocks/>
          </p:cNvCxnSpPr>
          <p:nvPr/>
        </p:nvCxnSpPr>
        <p:spPr>
          <a:xfrm>
            <a:off x="6208295" y="4807891"/>
            <a:ext cx="783452" cy="0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églalap: lekerekített 27">
            <a:extLst>
              <a:ext uri="{FF2B5EF4-FFF2-40B4-BE49-F238E27FC236}">
                <a16:creationId xmlns:a16="http://schemas.microsoft.com/office/drawing/2014/main" id="{AC14419E-F142-4CD6-BE0F-075C559086CC}"/>
              </a:ext>
            </a:extLst>
          </p:cNvPr>
          <p:cNvSpPr/>
          <p:nvPr/>
        </p:nvSpPr>
        <p:spPr>
          <a:xfrm>
            <a:off x="7184248" y="4517956"/>
            <a:ext cx="2161746" cy="6131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0" name="Szövegdoboz 29">
                <a:extLst>
                  <a:ext uri="{FF2B5EF4-FFF2-40B4-BE49-F238E27FC236}">
                    <a16:creationId xmlns:a16="http://schemas.microsoft.com/office/drawing/2014/main" id="{C64FC56D-92DD-4716-86A3-46807C518544}"/>
                  </a:ext>
                </a:extLst>
              </p:cNvPr>
              <p:cNvSpPr txBox="1"/>
              <p:nvPr/>
            </p:nvSpPr>
            <p:spPr>
              <a:xfrm>
                <a:off x="7264457" y="4484725"/>
                <a:ext cx="2073516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hu-HU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hu-HU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hu-HU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hu-HU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hu-HU" dirty="0"/>
                  <a:t>: estimated </a:t>
                </a:r>
                <a:r>
                  <a:rPr lang="hu-HU" dirty="0" err="1"/>
                  <a:t>age</a:t>
                </a:r>
                <a:r>
                  <a:rPr lang="hu-HU" dirty="0"/>
                  <a:t> of</a:t>
                </a:r>
              </a:p>
              <a:p>
                <a:r>
                  <a:rPr lang="hu-HU" dirty="0" err="1"/>
                  <a:t>Patient</a:t>
                </a:r>
                <a:r>
                  <a:rPr lang="hu-HU" dirty="0"/>
                  <a:t> </a:t>
                </a:r>
                <a:r>
                  <a:rPr lang="hu-HU" i="1" dirty="0"/>
                  <a:t>i</a:t>
                </a:r>
                <a:endParaRPr lang="en-US" i="1" dirty="0"/>
              </a:p>
            </p:txBody>
          </p:sp>
        </mc:Choice>
        <mc:Fallback>
          <p:sp>
            <p:nvSpPr>
              <p:cNvPr id="30" name="Szövegdoboz 29">
                <a:extLst>
                  <a:ext uri="{FF2B5EF4-FFF2-40B4-BE49-F238E27FC236}">
                    <a16:creationId xmlns:a16="http://schemas.microsoft.com/office/drawing/2014/main" id="{C64FC56D-92DD-4716-86A3-46807C5185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4457" y="4484725"/>
                <a:ext cx="2073516" cy="646331"/>
              </a:xfrm>
              <a:prstGeom prst="rect">
                <a:avLst/>
              </a:prstGeom>
              <a:blipFill>
                <a:blip r:embed="rId7"/>
                <a:stretch>
                  <a:fillRect l="-2647" t="-5660" r="-1765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Ábra 2" descr="Pontdiagram egyszínű kitöltéssel">
            <a:extLst>
              <a:ext uri="{FF2B5EF4-FFF2-40B4-BE49-F238E27FC236}">
                <a16:creationId xmlns:a16="http://schemas.microsoft.com/office/drawing/2014/main" id="{B518EEF6-62A4-447C-9226-A93BC218121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844711" y="4308459"/>
            <a:ext cx="914400" cy="914400"/>
          </a:xfrm>
          <a:prstGeom prst="rect">
            <a:avLst/>
          </a:prstGeom>
        </p:spPr>
      </p:pic>
      <p:sp>
        <p:nvSpPr>
          <p:cNvPr id="4" name="Szövegdoboz 3">
            <a:extLst>
              <a:ext uri="{FF2B5EF4-FFF2-40B4-BE49-F238E27FC236}">
                <a16:creationId xmlns:a16="http://schemas.microsoft.com/office/drawing/2014/main" id="{19198837-1D32-4872-BB2F-5506D190C42D}"/>
              </a:ext>
            </a:extLst>
          </p:cNvPr>
          <p:cNvSpPr txBox="1"/>
          <p:nvPr/>
        </p:nvSpPr>
        <p:spPr>
          <a:xfrm>
            <a:off x="4387526" y="5272701"/>
            <a:ext cx="1828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 err="1">
                <a:solidFill>
                  <a:srgbClr val="00B0F0"/>
                </a:solidFill>
              </a:rPr>
              <a:t>Linear</a:t>
            </a:r>
            <a:r>
              <a:rPr lang="hu-HU" b="1" dirty="0">
                <a:solidFill>
                  <a:srgbClr val="00B0F0"/>
                </a:solidFill>
              </a:rPr>
              <a:t> </a:t>
            </a:r>
            <a:r>
              <a:rPr lang="hu-HU" b="1" dirty="0" err="1">
                <a:solidFill>
                  <a:srgbClr val="00B0F0"/>
                </a:solidFill>
              </a:rPr>
              <a:t>regression</a:t>
            </a:r>
            <a:endParaRPr lang="en-US" b="1" dirty="0">
              <a:solidFill>
                <a:srgbClr val="00B0F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Szövegdoboz 30">
                <a:extLst>
                  <a:ext uri="{FF2B5EF4-FFF2-40B4-BE49-F238E27FC236}">
                    <a16:creationId xmlns:a16="http://schemas.microsoft.com/office/drawing/2014/main" id="{FB9DF6DF-7F51-44A3-B522-58F885E65F6D}"/>
                  </a:ext>
                </a:extLst>
              </p:cNvPr>
              <p:cNvSpPr txBox="1"/>
              <p:nvPr/>
            </p:nvSpPr>
            <p:spPr>
              <a:xfrm>
                <a:off x="3887674" y="3794344"/>
                <a:ext cx="28386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hu-HU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hu-HU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00B0F0"/>
                  </a:solidFill>
                </a:endParaRPr>
              </a:p>
            </p:txBody>
          </p:sp>
        </mc:Choice>
        <mc:Fallback>
          <p:sp>
            <p:nvSpPr>
              <p:cNvPr id="31" name="Szövegdoboz 30">
                <a:extLst>
                  <a:ext uri="{FF2B5EF4-FFF2-40B4-BE49-F238E27FC236}">
                    <a16:creationId xmlns:a16="http://schemas.microsoft.com/office/drawing/2014/main" id="{FB9DF6DF-7F51-44A3-B522-58F885E65F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7674" y="3794344"/>
                <a:ext cx="283860" cy="276999"/>
              </a:xfrm>
              <a:prstGeom prst="rect">
                <a:avLst/>
              </a:prstGeom>
              <a:blipFill>
                <a:blip r:embed="rId10"/>
                <a:stretch>
                  <a:fillRect l="-19565" r="-4348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3" name="Szövegdoboz 32">
                <a:extLst>
                  <a:ext uri="{FF2B5EF4-FFF2-40B4-BE49-F238E27FC236}">
                    <a16:creationId xmlns:a16="http://schemas.microsoft.com/office/drawing/2014/main" id="{FD3425A3-B905-41A2-9B73-4DB8435D6E19}"/>
                  </a:ext>
                </a:extLst>
              </p:cNvPr>
              <p:cNvSpPr txBox="1"/>
              <p:nvPr/>
            </p:nvSpPr>
            <p:spPr>
              <a:xfrm>
                <a:off x="3816770" y="4282845"/>
                <a:ext cx="28918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hu-HU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hu-HU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00B0F0"/>
                  </a:solidFill>
                </a:endParaRPr>
              </a:p>
            </p:txBody>
          </p:sp>
        </mc:Choice>
        <mc:Fallback>
          <p:sp>
            <p:nvSpPr>
              <p:cNvPr id="33" name="Szövegdoboz 32">
                <a:extLst>
                  <a:ext uri="{FF2B5EF4-FFF2-40B4-BE49-F238E27FC236}">
                    <a16:creationId xmlns:a16="http://schemas.microsoft.com/office/drawing/2014/main" id="{FD3425A3-B905-41A2-9B73-4DB8435D6E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6770" y="4282845"/>
                <a:ext cx="289182" cy="276999"/>
              </a:xfrm>
              <a:prstGeom prst="rect">
                <a:avLst/>
              </a:prstGeom>
              <a:blipFill>
                <a:blip r:embed="rId11"/>
                <a:stretch>
                  <a:fillRect l="-18750" r="-4167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4" name="Szövegdoboz 33">
                <a:extLst>
                  <a:ext uri="{FF2B5EF4-FFF2-40B4-BE49-F238E27FC236}">
                    <a16:creationId xmlns:a16="http://schemas.microsoft.com/office/drawing/2014/main" id="{1379CEC2-9E9B-4CE0-8653-6B01A6F734D2}"/>
                  </a:ext>
                </a:extLst>
              </p:cNvPr>
              <p:cNvSpPr txBox="1"/>
              <p:nvPr/>
            </p:nvSpPr>
            <p:spPr>
              <a:xfrm>
                <a:off x="3760714" y="4871181"/>
                <a:ext cx="2989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hu-HU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hu-HU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00B0F0"/>
                  </a:solidFill>
                </a:endParaRPr>
              </a:p>
            </p:txBody>
          </p:sp>
        </mc:Choice>
        <mc:Fallback>
          <p:sp>
            <p:nvSpPr>
              <p:cNvPr id="34" name="Szövegdoboz 33">
                <a:extLst>
                  <a:ext uri="{FF2B5EF4-FFF2-40B4-BE49-F238E27FC236}">
                    <a16:creationId xmlns:a16="http://schemas.microsoft.com/office/drawing/2014/main" id="{1379CEC2-9E9B-4CE0-8653-6B01A6F734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0714" y="4871181"/>
                <a:ext cx="298928" cy="276999"/>
              </a:xfrm>
              <a:prstGeom prst="rect">
                <a:avLst/>
              </a:prstGeom>
              <a:blipFill>
                <a:blip r:embed="rId12"/>
                <a:stretch>
                  <a:fillRect l="-18367" r="-4082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Szövegdoboz 4">
                <a:extLst>
                  <a:ext uri="{FF2B5EF4-FFF2-40B4-BE49-F238E27FC236}">
                    <a16:creationId xmlns:a16="http://schemas.microsoft.com/office/drawing/2014/main" id="{AE29E658-F2B0-4554-9A21-BEC2B28874C4}"/>
                  </a:ext>
                </a:extLst>
              </p:cNvPr>
              <p:cNvSpPr txBox="1"/>
              <p:nvPr/>
            </p:nvSpPr>
            <p:spPr>
              <a:xfrm>
                <a:off x="4387526" y="3549613"/>
                <a:ext cx="2287228" cy="7251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16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hu-HU" sz="160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hu-HU" sz="1600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hu-HU" sz="1600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𝜷</m:t>
                              </m:r>
                            </m:e>
                            <m:sub>
                              <m:r>
                                <a:rPr lang="hu-HU" sz="16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hu-HU" sz="16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hu-HU" sz="160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hu-HU" sz="16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hu-HU" sz="16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hu-HU" sz="16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hu-HU" sz="160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hu-HU" sz="16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hu-HU" sz="16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hu-HU" sz="16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b>
                            <m:sSubPr>
                              <m:ctrlPr>
                                <a:rPr lang="hu-HU" sz="160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hu-HU" sz="160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hu-HU" sz="16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hu-HU" sz="16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hu-HU" sz="16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hu-HU" sz="160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hu-HU" sz="16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a:rPr lang="hu-HU" sz="16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sub>
                          </m:sSub>
                        </m:e>
                      </m:nary>
                    </m:oMath>
                  </m:oMathPara>
                </a14:m>
                <a:endParaRPr lang="en-US" sz="1600" dirty="0">
                  <a:solidFill>
                    <a:srgbClr val="00B0F0"/>
                  </a:solidFill>
                </a:endParaRPr>
              </a:p>
            </p:txBody>
          </p:sp>
        </mc:Choice>
        <mc:Fallback>
          <p:sp>
            <p:nvSpPr>
              <p:cNvPr id="5" name="Szövegdoboz 4">
                <a:extLst>
                  <a:ext uri="{FF2B5EF4-FFF2-40B4-BE49-F238E27FC236}">
                    <a16:creationId xmlns:a16="http://schemas.microsoft.com/office/drawing/2014/main" id="{AE29E658-F2B0-4554-9A21-BEC2B28874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7526" y="3549613"/>
                <a:ext cx="2287228" cy="725199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" name="Szövegdoboz 35">
                <a:extLst>
                  <a:ext uri="{FF2B5EF4-FFF2-40B4-BE49-F238E27FC236}">
                    <a16:creationId xmlns:a16="http://schemas.microsoft.com/office/drawing/2014/main" id="{4BA95E7B-C377-45D2-A2D6-442DC9DFDF63}"/>
                  </a:ext>
                </a:extLst>
              </p:cNvPr>
              <p:cNvSpPr txBox="1"/>
              <p:nvPr/>
            </p:nvSpPr>
            <p:spPr>
              <a:xfrm>
                <a:off x="4171534" y="3362022"/>
                <a:ext cx="28918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hu-HU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hu-HU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00B0F0"/>
                  </a:solidFill>
                </a:endParaRPr>
              </a:p>
            </p:txBody>
          </p:sp>
        </mc:Choice>
        <mc:Fallback>
          <p:sp>
            <p:nvSpPr>
              <p:cNvPr id="36" name="Szövegdoboz 35">
                <a:extLst>
                  <a:ext uri="{FF2B5EF4-FFF2-40B4-BE49-F238E27FC236}">
                    <a16:creationId xmlns:a16="http://schemas.microsoft.com/office/drawing/2014/main" id="{4BA95E7B-C377-45D2-A2D6-442DC9DFDF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1534" y="3362022"/>
                <a:ext cx="289182" cy="276999"/>
              </a:xfrm>
              <a:prstGeom prst="rect">
                <a:avLst/>
              </a:prstGeom>
              <a:blipFill>
                <a:blip r:embed="rId14"/>
                <a:stretch>
                  <a:fillRect l="-18750" r="-4167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Téglalap: lekerekített 37">
            <a:extLst>
              <a:ext uri="{FF2B5EF4-FFF2-40B4-BE49-F238E27FC236}">
                <a16:creationId xmlns:a16="http://schemas.microsoft.com/office/drawing/2014/main" id="{281B354B-3C1C-420E-9816-B44CCEBF2675}"/>
              </a:ext>
            </a:extLst>
          </p:cNvPr>
          <p:cNvSpPr/>
          <p:nvPr/>
        </p:nvSpPr>
        <p:spPr>
          <a:xfrm>
            <a:off x="4139394" y="3340992"/>
            <a:ext cx="337364" cy="371939"/>
          </a:xfrm>
          <a:prstGeom prst="roundRect">
            <a:avLst>
              <a:gd name="adj" fmla="val 23800"/>
            </a:avLst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Szövegdoboz 5">
                <a:extLst>
                  <a:ext uri="{FF2B5EF4-FFF2-40B4-BE49-F238E27FC236}">
                    <a16:creationId xmlns:a16="http://schemas.microsoft.com/office/drawing/2014/main" id="{32B01BCF-B27A-4EC1-AB51-2F2694C7DAE0}"/>
                  </a:ext>
                </a:extLst>
              </p:cNvPr>
              <p:cNvSpPr txBox="1"/>
              <p:nvPr/>
            </p:nvSpPr>
            <p:spPr>
              <a:xfrm>
                <a:off x="7740997" y="5245763"/>
                <a:ext cx="112043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hu-HU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hu-HU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hu-HU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hu-HU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hu-HU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hu-HU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hu-HU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hu-HU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hu-HU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rgbClr val="00B0F0"/>
                  </a:solidFill>
                </a:endParaRPr>
              </a:p>
            </p:txBody>
          </p:sp>
        </mc:Choice>
        <mc:Fallback>
          <p:sp>
            <p:nvSpPr>
              <p:cNvPr id="6" name="Szövegdoboz 5">
                <a:extLst>
                  <a:ext uri="{FF2B5EF4-FFF2-40B4-BE49-F238E27FC236}">
                    <a16:creationId xmlns:a16="http://schemas.microsoft.com/office/drawing/2014/main" id="{32B01BCF-B27A-4EC1-AB51-2F2694C7DA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0997" y="5245763"/>
                <a:ext cx="1120435" cy="276999"/>
              </a:xfrm>
              <a:prstGeom prst="rect">
                <a:avLst/>
              </a:prstGeom>
              <a:blipFill>
                <a:blip r:embed="rId15"/>
                <a:stretch>
                  <a:fillRect l="-4348" t="-26667" r="-7065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Szövegdoboz 24">
                <a:extLst>
                  <a:ext uri="{FF2B5EF4-FFF2-40B4-BE49-F238E27FC236}">
                    <a16:creationId xmlns:a16="http://schemas.microsoft.com/office/drawing/2014/main" id="{71DB4D06-D8D8-4B08-B9BE-AB356514C581}"/>
                  </a:ext>
                </a:extLst>
              </p:cNvPr>
              <p:cNvSpPr txBox="1"/>
              <p:nvPr/>
            </p:nvSpPr>
            <p:spPr>
              <a:xfrm>
                <a:off x="7358167" y="5783179"/>
                <a:ext cx="18860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hu-HU" dirty="0"/>
                  <a:t>Hopefully,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hu-HU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hu-HU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hu-HU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hu-HU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hu-HU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b>
                      <m:sSubPr>
                        <m:ctrlPr>
                          <a:rPr lang="hu-HU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hu-HU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hu-HU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25" name="Szövegdoboz 24">
                <a:extLst>
                  <a:ext uri="{FF2B5EF4-FFF2-40B4-BE49-F238E27FC236}">
                    <a16:creationId xmlns:a16="http://schemas.microsoft.com/office/drawing/2014/main" id="{71DB4D06-D8D8-4B08-B9BE-AB356514C5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8167" y="5783179"/>
                <a:ext cx="1886094" cy="369332"/>
              </a:xfrm>
              <a:prstGeom prst="rect">
                <a:avLst/>
              </a:prstGeom>
              <a:blipFill>
                <a:blip r:embed="rId16"/>
                <a:stretch>
                  <a:fillRect l="-2589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292019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Egyenes összekötő 10">
            <a:extLst>
              <a:ext uri="{FF2B5EF4-FFF2-40B4-BE49-F238E27FC236}">
                <a16:creationId xmlns:a16="http://schemas.microsoft.com/office/drawing/2014/main" id="{D92F799A-A664-4F39-8D04-F5DA740B5389}"/>
              </a:ext>
            </a:extLst>
          </p:cNvPr>
          <p:cNvCxnSpPr/>
          <p:nvPr/>
        </p:nvCxnSpPr>
        <p:spPr>
          <a:xfrm>
            <a:off x="525379" y="308649"/>
            <a:ext cx="0" cy="882315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ím 1">
            <a:extLst>
              <a:ext uri="{FF2B5EF4-FFF2-40B4-BE49-F238E27FC236}">
                <a16:creationId xmlns:a16="http://schemas.microsoft.com/office/drawing/2014/main" id="{1220A9F1-8B42-4A49-9AF1-B3499ED7C93E}"/>
              </a:ext>
            </a:extLst>
          </p:cNvPr>
          <p:cNvSpPr txBox="1">
            <a:spLocks/>
          </p:cNvSpPr>
          <p:nvPr/>
        </p:nvSpPr>
        <p:spPr>
          <a:xfrm>
            <a:off x="751412" y="-1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Linear regression – in our case</a:t>
            </a:r>
          </a:p>
        </p:txBody>
      </p:sp>
      <p:sp>
        <p:nvSpPr>
          <p:cNvPr id="13" name="Szövegdoboz 12">
            <a:extLst>
              <a:ext uri="{FF2B5EF4-FFF2-40B4-BE49-F238E27FC236}">
                <a16:creationId xmlns:a16="http://schemas.microsoft.com/office/drawing/2014/main" id="{37BA5E63-5170-43EE-9A59-DFE601FA0E00}"/>
              </a:ext>
            </a:extLst>
          </p:cNvPr>
          <p:cNvSpPr txBox="1"/>
          <p:nvPr/>
        </p:nvSpPr>
        <p:spPr>
          <a:xfrm>
            <a:off x="419098" y="1612237"/>
            <a:ext cx="1142799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000" b="1" dirty="0"/>
              <a:t>inputs/independent variables/features/predictors: </a:t>
            </a:r>
            <a:r>
              <a:rPr lang="en-US" sz="2000" dirty="0"/>
              <a:t>methylation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β</a:t>
            </a:r>
            <a:r>
              <a:rPr lang="en-US" sz="2000" dirty="0"/>
              <a:t>-values in targeted genomic positions</a:t>
            </a:r>
          </a:p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000" b="1" dirty="0"/>
              <a:t>samples/observations: </a:t>
            </a:r>
            <a:r>
              <a:rPr lang="en-US" sz="2000" dirty="0"/>
              <a:t>patients</a:t>
            </a:r>
          </a:p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000" b="1" dirty="0"/>
              <a:t>output/dependent variable/response: </a:t>
            </a:r>
            <a:r>
              <a:rPr lang="en-US" sz="2000" dirty="0"/>
              <a:t>chronological age</a:t>
            </a:r>
          </a:p>
        </p:txBody>
      </p:sp>
      <p:sp>
        <p:nvSpPr>
          <p:cNvPr id="7" name="Téglalap: lekerekített 6">
            <a:extLst>
              <a:ext uri="{FF2B5EF4-FFF2-40B4-BE49-F238E27FC236}">
                <a16:creationId xmlns:a16="http://schemas.microsoft.com/office/drawing/2014/main" id="{5F96DEF7-1FA3-45E2-85C6-32F96BFE9835}"/>
              </a:ext>
            </a:extLst>
          </p:cNvPr>
          <p:cNvSpPr/>
          <p:nvPr/>
        </p:nvSpPr>
        <p:spPr>
          <a:xfrm>
            <a:off x="3144252" y="3510399"/>
            <a:ext cx="465222" cy="537410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Szövegdoboz 7">
                <a:extLst>
                  <a:ext uri="{FF2B5EF4-FFF2-40B4-BE49-F238E27FC236}">
                    <a16:creationId xmlns:a16="http://schemas.microsoft.com/office/drawing/2014/main" id="{F0DA11F0-E582-470C-A606-12085B41E434}"/>
                  </a:ext>
                </a:extLst>
              </p:cNvPr>
              <p:cNvSpPr txBox="1"/>
              <p:nvPr/>
            </p:nvSpPr>
            <p:spPr>
              <a:xfrm>
                <a:off x="3231406" y="3610662"/>
                <a:ext cx="346505" cy="3007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8" name="Szövegdoboz 7">
                <a:extLst>
                  <a:ext uri="{FF2B5EF4-FFF2-40B4-BE49-F238E27FC236}">
                    <a16:creationId xmlns:a16="http://schemas.microsoft.com/office/drawing/2014/main" id="{F0DA11F0-E582-470C-A606-12085B41E4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1406" y="3610662"/>
                <a:ext cx="346505" cy="300788"/>
              </a:xfrm>
              <a:prstGeom prst="rect">
                <a:avLst/>
              </a:prstGeom>
              <a:blipFill>
                <a:blip r:embed="rId3"/>
                <a:stretch>
                  <a:fillRect l="-22807" b="-2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églalap: lekerekített 13">
            <a:extLst>
              <a:ext uri="{FF2B5EF4-FFF2-40B4-BE49-F238E27FC236}">
                <a16:creationId xmlns:a16="http://schemas.microsoft.com/office/drawing/2014/main" id="{A4F591B2-FA8D-4DB3-8808-3F72E16A5A4D}"/>
              </a:ext>
            </a:extLst>
          </p:cNvPr>
          <p:cNvSpPr/>
          <p:nvPr/>
        </p:nvSpPr>
        <p:spPr>
          <a:xfrm>
            <a:off x="3144252" y="4202107"/>
            <a:ext cx="465222" cy="53741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Szövegdoboz 14">
                <a:extLst>
                  <a:ext uri="{FF2B5EF4-FFF2-40B4-BE49-F238E27FC236}">
                    <a16:creationId xmlns:a16="http://schemas.microsoft.com/office/drawing/2014/main" id="{AF1ED3BE-7669-4517-9A05-C2F431F05646}"/>
                  </a:ext>
                </a:extLst>
              </p:cNvPr>
              <p:cNvSpPr txBox="1"/>
              <p:nvPr/>
            </p:nvSpPr>
            <p:spPr>
              <a:xfrm>
                <a:off x="3231406" y="4302370"/>
                <a:ext cx="346505" cy="3007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15" name="Szövegdoboz 14">
                <a:extLst>
                  <a:ext uri="{FF2B5EF4-FFF2-40B4-BE49-F238E27FC236}">
                    <a16:creationId xmlns:a16="http://schemas.microsoft.com/office/drawing/2014/main" id="{AF1ED3BE-7669-4517-9A05-C2F431F056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1406" y="4302370"/>
                <a:ext cx="346505" cy="300788"/>
              </a:xfrm>
              <a:prstGeom prst="rect">
                <a:avLst/>
              </a:prstGeom>
              <a:blipFill>
                <a:blip r:embed="rId4"/>
                <a:stretch>
                  <a:fillRect l="-22807" b="-265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églalap: lekerekített 15">
            <a:extLst>
              <a:ext uri="{FF2B5EF4-FFF2-40B4-BE49-F238E27FC236}">
                <a16:creationId xmlns:a16="http://schemas.microsoft.com/office/drawing/2014/main" id="{83ACA016-15F0-4083-98A5-21326EF314DF}"/>
              </a:ext>
            </a:extLst>
          </p:cNvPr>
          <p:cNvSpPr/>
          <p:nvPr/>
        </p:nvSpPr>
        <p:spPr>
          <a:xfrm>
            <a:off x="3144252" y="5188662"/>
            <a:ext cx="465222" cy="53741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Szövegdoboz 16">
                <a:extLst>
                  <a:ext uri="{FF2B5EF4-FFF2-40B4-BE49-F238E27FC236}">
                    <a16:creationId xmlns:a16="http://schemas.microsoft.com/office/drawing/2014/main" id="{21338926-0DF1-48F5-A131-A4FCEA4A116D}"/>
                  </a:ext>
                </a:extLst>
              </p:cNvPr>
              <p:cNvSpPr txBox="1"/>
              <p:nvPr/>
            </p:nvSpPr>
            <p:spPr>
              <a:xfrm>
                <a:off x="3231406" y="5288925"/>
                <a:ext cx="354521" cy="3030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17" name="Szövegdoboz 16">
                <a:extLst>
                  <a:ext uri="{FF2B5EF4-FFF2-40B4-BE49-F238E27FC236}">
                    <a16:creationId xmlns:a16="http://schemas.microsoft.com/office/drawing/2014/main" id="{21338926-0DF1-48F5-A131-A4FCEA4A11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1406" y="5288925"/>
                <a:ext cx="354521" cy="303096"/>
              </a:xfrm>
              <a:prstGeom prst="rect">
                <a:avLst/>
              </a:prstGeom>
              <a:blipFill>
                <a:blip r:embed="rId5"/>
                <a:stretch>
                  <a:fillRect l="-22414" t="-2041" r="-3448" b="-265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églalap: lekerekített 17">
            <a:extLst>
              <a:ext uri="{FF2B5EF4-FFF2-40B4-BE49-F238E27FC236}">
                <a16:creationId xmlns:a16="http://schemas.microsoft.com/office/drawing/2014/main" id="{289C070B-8A71-4172-8315-D0C626C2B621}"/>
              </a:ext>
            </a:extLst>
          </p:cNvPr>
          <p:cNvSpPr/>
          <p:nvPr/>
        </p:nvSpPr>
        <p:spPr>
          <a:xfrm>
            <a:off x="749975" y="4445010"/>
            <a:ext cx="1979795" cy="44500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Szövegdoboz 8">
                <a:extLst>
                  <a:ext uri="{FF2B5EF4-FFF2-40B4-BE49-F238E27FC236}">
                    <a16:creationId xmlns:a16="http://schemas.microsoft.com/office/drawing/2014/main" id="{BCC78508-DC92-4818-B2C5-BC3D47A0EBD1}"/>
                  </a:ext>
                </a:extLst>
              </p:cNvPr>
              <p:cNvSpPr txBox="1"/>
              <p:nvPr/>
            </p:nvSpPr>
            <p:spPr>
              <a:xfrm>
                <a:off x="733933" y="4482848"/>
                <a:ext cx="20436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/>
                  <a:t>Patient </a:t>
                </a:r>
                <a:r>
                  <a:rPr lang="en-US" i="1"/>
                  <a:t>i </a:t>
                </a:r>
                <a:r>
                  <a:rPr lang="en-US"/>
                  <a:t>with age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/>
              </a:p>
            </p:txBody>
          </p:sp>
        </mc:Choice>
        <mc:Fallback>
          <p:sp>
            <p:nvSpPr>
              <p:cNvPr id="9" name="Szövegdoboz 8">
                <a:extLst>
                  <a:ext uri="{FF2B5EF4-FFF2-40B4-BE49-F238E27FC236}">
                    <a16:creationId xmlns:a16="http://schemas.microsoft.com/office/drawing/2014/main" id="{BCC78508-DC92-4818-B2C5-BC3D47A0EB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933" y="4482848"/>
                <a:ext cx="2043636" cy="369332"/>
              </a:xfrm>
              <a:prstGeom prst="rect">
                <a:avLst/>
              </a:prstGeom>
              <a:blipFill>
                <a:blip r:embed="rId6"/>
                <a:stretch>
                  <a:fillRect l="-2381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Egyenes összekötő 23">
            <a:extLst>
              <a:ext uri="{FF2B5EF4-FFF2-40B4-BE49-F238E27FC236}">
                <a16:creationId xmlns:a16="http://schemas.microsoft.com/office/drawing/2014/main" id="{36738AF8-2B4A-48DC-B468-16ABCC2BD577}"/>
              </a:ext>
            </a:extLst>
          </p:cNvPr>
          <p:cNvCxnSpPr>
            <a:cxnSpLocks/>
            <a:stCxn id="18" idx="3"/>
            <a:endCxn id="7" idx="1"/>
          </p:cNvCxnSpPr>
          <p:nvPr/>
        </p:nvCxnSpPr>
        <p:spPr>
          <a:xfrm flipV="1">
            <a:off x="2729770" y="3779104"/>
            <a:ext cx="414482" cy="888411"/>
          </a:xfrm>
          <a:prstGeom prst="line">
            <a:avLst/>
          </a:prstGeom>
          <a:ln w="19050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Egyenes összekötő 25">
            <a:extLst>
              <a:ext uri="{FF2B5EF4-FFF2-40B4-BE49-F238E27FC236}">
                <a16:creationId xmlns:a16="http://schemas.microsoft.com/office/drawing/2014/main" id="{64E40059-F9AC-4D26-BC08-D576D867E6F1}"/>
              </a:ext>
            </a:extLst>
          </p:cNvPr>
          <p:cNvCxnSpPr>
            <a:cxnSpLocks/>
            <a:stCxn id="18" idx="3"/>
            <a:endCxn id="14" idx="1"/>
          </p:cNvCxnSpPr>
          <p:nvPr/>
        </p:nvCxnSpPr>
        <p:spPr>
          <a:xfrm flipV="1">
            <a:off x="2729770" y="4470812"/>
            <a:ext cx="414482" cy="196703"/>
          </a:xfrm>
          <a:prstGeom prst="line">
            <a:avLst/>
          </a:prstGeom>
          <a:ln w="19050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gyenes összekötő 28">
            <a:extLst>
              <a:ext uri="{FF2B5EF4-FFF2-40B4-BE49-F238E27FC236}">
                <a16:creationId xmlns:a16="http://schemas.microsoft.com/office/drawing/2014/main" id="{D2012806-08B9-47A1-9BE4-A15D6F206007}"/>
              </a:ext>
            </a:extLst>
          </p:cNvPr>
          <p:cNvCxnSpPr>
            <a:cxnSpLocks/>
            <a:stCxn id="18" idx="3"/>
            <a:endCxn id="16" idx="1"/>
          </p:cNvCxnSpPr>
          <p:nvPr/>
        </p:nvCxnSpPr>
        <p:spPr>
          <a:xfrm>
            <a:off x="2729770" y="4667515"/>
            <a:ext cx="414482" cy="789852"/>
          </a:xfrm>
          <a:prstGeom prst="line">
            <a:avLst/>
          </a:prstGeom>
          <a:ln w="19050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Szövegdoboz 31">
            <a:extLst>
              <a:ext uri="{FF2B5EF4-FFF2-40B4-BE49-F238E27FC236}">
                <a16:creationId xmlns:a16="http://schemas.microsoft.com/office/drawing/2014/main" id="{4C3666CD-B17B-4823-8E00-E66EB5C3B201}"/>
              </a:ext>
            </a:extLst>
          </p:cNvPr>
          <p:cNvSpPr txBox="1"/>
          <p:nvPr/>
        </p:nvSpPr>
        <p:spPr>
          <a:xfrm rot="5400000">
            <a:off x="3217059" y="4796247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…</a:t>
            </a:r>
          </a:p>
        </p:txBody>
      </p:sp>
      <p:cxnSp>
        <p:nvCxnSpPr>
          <p:cNvPr id="35" name="Egyenes összekötő nyíllal 34">
            <a:extLst>
              <a:ext uri="{FF2B5EF4-FFF2-40B4-BE49-F238E27FC236}">
                <a16:creationId xmlns:a16="http://schemas.microsoft.com/office/drawing/2014/main" id="{16112D8E-5106-4F55-8C16-AE7D2D359C2A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3609474" y="3779104"/>
            <a:ext cx="962526" cy="960413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Egyenes összekötő nyíllal 36">
            <a:extLst>
              <a:ext uri="{FF2B5EF4-FFF2-40B4-BE49-F238E27FC236}">
                <a16:creationId xmlns:a16="http://schemas.microsoft.com/office/drawing/2014/main" id="{B711F4FA-6A9F-414D-97AF-B5CFE0AB11A7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3609474" y="4470812"/>
            <a:ext cx="962526" cy="326857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Egyenes összekötő nyíllal 39">
            <a:extLst>
              <a:ext uri="{FF2B5EF4-FFF2-40B4-BE49-F238E27FC236}">
                <a16:creationId xmlns:a16="http://schemas.microsoft.com/office/drawing/2014/main" id="{9D255405-306A-4297-A666-B49D48363BD9}"/>
              </a:ext>
            </a:extLst>
          </p:cNvPr>
          <p:cNvCxnSpPr>
            <a:cxnSpLocks/>
            <a:stCxn id="16" idx="3"/>
          </p:cNvCxnSpPr>
          <p:nvPr/>
        </p:nvCxnSpPr>
        <p:spPr>
          <a:xfrm flipV="1">
            <a:off x="3609474" y="4831316"/>
            <a:ext cx="962526" cy="626051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gyenes összekötő nyíllal 22">
            <a:extLst>
              <a:ext uri="{FF2B5EF4-FFF2-40B4-BE49-F238E27FC236}">
                <a16:creationId xmlns:a16="http://schemas.microsoft.com/office/drawing/2014/main" id="{5CAFCA26-4768-404F-8F54-18E2D6A7F769}"/>
              </a:ext>
            </a:extLst>
          </p:cNvPr>
          <p:cNvCxnSpPr>
            <a:cxnSpLocks/>
          </p:cNvCxnSpPr>
          <p:nvPr/>
        </p:nvCxnSpPr>
        <p:spPr>
          <a:xfrm>
            <a:off x="6208295" y="4807891"/>
            <a:ext cx="783452" cy="0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églalap: lekerekített 27">
            <a:extLst>
              <a:ext uri="{FF2B5EF4-FFF2-40B4-BE49-F238E27FC236}">
                <a16:creationId xmlns:a16="http://schemas.microsoft.com/office/drawing/2014/main" id="{AC14419E-F142-4CD6-BE0F-075C559086CC}"/>
              </a:ext>
            </a:extLst>
          </p:cNvPr>
          <p:cNvSpPr/>
          <p:nvPr/>
        </p:nvSpPr>
        <p:spPr>
          <a:xfrm>
            <a:off x="7184248" y="4517956"/>
            <a:ext cx="2161746" cy="6131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0" name="Szövegdoboz 29">
                <a:extLst>
                  <a:ext uri="{FF2B5EF4-FFF2-40B4-BE49-F238E27FC236}">
                    <a16:creationId xmlns:a16="http://schemas.microsoft.com/office/drawing/2014/main" id="{C64FC56D-92DD-4716-86A3-46807C518544}"/>
                  </a:ext>
                </a:extLst>
              </p:cNvPr>
              <p:cNvSpPr txBox="1"/>
              <p:nvPr/>
            </p:nvSpPr>
            <p:spPr>
              <a:xfrm>
                <a:off x="7264457" y="4484725"/>
                <a:ext cx="2073516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/>
                  <a:t>: estimated age of</a:t>
                </a:r>
              </a:p>
              <a:p>
                <a:r>
                  <a:rPr lang="en-US"/>
                  <a:t>Patient </a:t>
                </a:r>
                <a:r>
                  <a:rPr lang="en-US" i="1"/>
                  <a:t>i</a:t>
                </a:r>
              </a:p>
            </p:txBody>
          </p:sp>
        </mc:Choice>
        <mc:Fallback>
          <p:sp>
            <p:nvSpPr>
              <p:cNvPr id="30" name="Szövegdoboz 29">
                <a:extLst>
                  <a:ext uri="{FF2B5EF4-FFF2-40B4-BE49-F238E27FC236}">
                    <a16:creationId xmlns:a16="http://schemas.microsoft.com/office/drawing/2014/main" id="{C64FC56D-92DD-4716-86A3-46807C5185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4457" y="4484725"/>
                <a:ext cx="2073516" cy="646331"/>
              </a:xfrm>
              <a:prstGeom prst="rect">
                <a:avLst/>
              </a:prstGeom>
              <a:blipFill>
                <a:blip r:embed="rId7"/>
                <a:stretch>
                  <a:fillRect l="-2647" t="-5660" r="-1765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Ábra 2" descr="Pontdiagram egyszínű kitöltéssel">
            <a:extLst>
              <a:ext uri="{FF2B5EF4-FFF2-40B4-BE49-F238E27FC236}">
                <a16:creationId xmlns:a16="http://schemas.microsoft.com/office/drawing/2014/main" id="{B518EEF6-62A4-447C-9226-A93BC218121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844711" y="4308459"/>
            <a:ext cx="914400" cy="914400"/>
          </a:xfrm>
          <a:prstGeom prst="rect">
            <a:avLst/>
          </a:prstGeom>
        </p:spPr>
      </p:pic>
      <p:sp>
        <p:nvSpPr>
          <p:cNvPr id="4" name="Szövegdoboz 3">
            <a:extLst>
              <a:ext uri="{FF2B5EF4-FFF2-40B4-BE49-F238E27FC236}">
                <a16:creationId xmlns:a16="http://schemas.microsoft.com/office/drawing/2014/main" id="{19198837-1D32-4872-BB2F-5506D190C42D}"/>
              </a:ext>
            </a:extLst>
          </p:cNvPr>
          <p:cNvSpPr txBox="1"/>
          <p:nvPr/>
        </p:nvSpPr>
        <p:spPr>
          <a:xfrm>
            <a:off x="4387526" y="5272701"/>
            <a:ext cx="1828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B0F0"/>
                </a:solidFill>
              </a:rPr>
              <a:t>Linear regression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Szövegdoboz 30">
                <a:extLst>
                  <a:ext uri="{FF2B5EF4-FFF2-40B4-BE49-F238E27FC236}">
                    <a16:creationId xmlns:a16="http://schemas.microsoft.com/office/drawing/2014/main" id="{FB9DF6DF-7F51-44A3-B522-58F885E65F6D}"/>
                  </a:ext>
                </a:extLst>
              </p:cNvPr>
              <p:cNvSpPr txBox="1"/>
              <p:nvPr/>
            </p:nvSpPr>
            <p:spPr>
              <a:xfrm>
                <a:off x="3887674" y="3794344"/>
                <a:ext cx="28386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>
                  <a:solidFill>
                    <a:srgbClr val="00B0F0"/>
                  </a:solidFill>
                </a:endParaRPr>
              </a:p>
            </p:txBody>
          </p:sp>
        </mc:Choice>
        <mc:Fallback>
          <p:sp>
            <p:nvSpPr>
              <p:cNvPr id="31" name="Szövegdoboz 30">
                <a:extLst>
                  <a:ext uri="{FF2B5EF4-FFF2-40B4-BE49-F238E27FC236}">
                    <a16:creationId xmlns:a16="http://schemas.microsoft.com/office/drawing/2014/main" id="{FB9DF6DF-7F51-44A3-B522-58F885E65F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7674" y="3794344"/>
                <a:ext cx="283860" cy="276999"/>
              </a:xfrm>
              <a:prstGeom prst="rect">
                <a:avLst/>
              </a:prstGeom>
              <a:blipFill>
                <a:blip r:embed="rId10"/>
                <a:stretch>
                  <a:fillRect l="-19565" r="-4348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3" name="Szövegdoboz 32">
                <a:extLst>
                  <a:ext uri="{FF2B5EF4-FFF2-40B4-BE49-F238E27FC236}">
                    <a16:creationId xmlns:a16="http://schemas.microsoft.com/office/drawing/2014/main" id="{FD3425A3-B905-41A2-9B73-4DB8435D6E19}"/>
                  </a:ext>
                </a:extLst>
              </p:cNvPr>
              <p:cNvSpPr txBox="1"/>
              <p:nvPr/>
            </p:nvSpPr>
            <p:spPr>
              <a:xfrm>
                <a:off x="3816770" y="4282845"/>
                <a:ext cx="28918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>
                  <a:solidFill>
                    <a:srgbClr val="00B0F0"/>
                  </a:solidFill>
                </a:endParaRPr>
              </a:p>
            </p:txBody>
          </p:sp>
        </mc:Choice>
        <mc:Fallback>
          <p:sp>
            <p:nvSpPr>
              <p:cNvPr id="33" name="Szövegdoboz 32">
                <a:extLst>
                  <a:ext uri="{FF2B5EF4-FFF2-40B4-BE49-F238E27FC236}">
                    <a16:creationId xmlns:a16="http://schemas.microsoft.com/office/drawing/2014/main" id="{FD3425A3-B905-41A2-9B73-4DB8435D6E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6770" y="4282845"/>
                <a:ext cx="289182" cy="276999"/>
              </a:xfrm>
              <a:prstGeom prst="rect">
                <a:avLst/>
              </a:prstGeom>
              <a:blipFill>
                <a:blip r:embed="rId11"/>
                <a:stretch>
                  <a:fillRect l="-18750" r="-4167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4" name="Szövegdoboz 33">
                <a:extLst>
                  <a:ext uri="{FF2B5EF4-FFF2-40B4-BE49-F238E27FC236}">
                    <a16:creationId xmlns:a16="http://schemas.microsoft.com/office/drawing/2014/main" id="{1379CEC2-9E9B-4CE0-8653-6B01A6F734D2}"/>
                  </a:ext>
                </a:extLst>
              </p:cNvPr>
              <p:cNvSpPr txBox="1"/>
              <p:nvPr/>
            </p:nvSpPr>
            <p:spPr>
              <a:xfrm>
                <a:off x="3760714" y="4871181"/>
                <a:ext cx="2989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>
                  <a:solidFill>
                    <a:srgbClr val="00B0F0"/>
                  </a:solidFill>
                </a:endParaRPr>
              </a:p>
            </p:txBody>
          </p:sp>
        </mc:Choice>
        <mc:Fallback>
          <p:sp>
            <p:nvSpPr>
              <p:cNvPr id="34" name="Szövegdoboz 33">
                <a:extLst>
                  <a:ext uri="{FF2B5EF4-FFF2-40B4-BE49-F238E27FC236}">
                    <a16:creationId xmlns:a16="http://schemas.microsoft.com/office/drawing/2014/main" id="{1379CEC2-9E9B-4CE0-8653-6B01A6F734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0714" y="4871181"/>
                <a:ext cx="298928" cy="276999"/>
              </a:xfrm>
              <a:prstGeom prst="rect">
                <a:avLst/>
              </a:prstGeom>
              <a:blipFill>
                <a:blip r:embed="rId12"/>
                <a:stretch>
                  <a:fillRect l="-18367" r="-4082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Szövegdoboz 4">
                <a:extLst>
                  <a:ext uri="{FF2B5EF4-FFF2-40B4-BE49-F238E27FC236}">
                    <a16:creationId xmlns:a16="http://schemas.microsoft.com/office/drawing/2014/main" id="{AE29E658-F2B0-4554-9A21-BEC2B28874C4}"/>
                  </a:ext>
                </a:extLst>
              </p:cNvPr>
              <p:cNvSpPr txBox="1"/>
              <p:nvPr/>
            </p:nvSpPr>
            <p:spPr>
              <a:xfrm>
                <a:off x="4387526" y="3549613"/>
                <a:ext cx="2287228" cy="7251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60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𝜷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16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sz="160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6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6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6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b>
                            <m:sSubPr>
                              <m:ctrlPr>
                                <a:rPr lang="en-US" sz="160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sz="160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sz="16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160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sub>
                          </m:sSub>
                        </m:e>
                      </m:nary>
                    </m:oMath>
                  </m:oMathPara>
                </a14:m>
                <a:endParaRPr lang="en-US" sz="1600">
                  <a:solidFill>
                    <a:srgbClr val="00B0F0"/>
                  </a:solidFill>
                </a:endParaRPr>
              </a:p>
            </p:txBody>
          </p:sp>
        </mc:Choice>
        <mc:Fallback>
          <p:sp>
            <p:nvSpPr>
              <p:cNvPr id="5" name="Szövegdoboz 4">
                <a:extLst>
                  <a:ext uri="{FF2B5EF4-FFF2-40B4-BE49-F238E27FC236}">
                    <a16:creationId xmlns:a16="http://schemas.microsoft.com/office/drawing/2014/main" id="{AE29E658-F2B0-4554-9A21-BEC2B28874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7526" y="3549613"/>
                <a:ext cx="2287228" cy="725199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" name="Szövegdoboz 35">
                <a:extLst>
                  <a:ext uri="{FF2B5EF4-FFF2-40B4-BE49-F238E27FC236}">
                    <a16:creationId xmlns:a16="http://schemas.microsoft.com/office/drawing/2014/main" id="{4BA95E7B-C377-45D2-A2D6-442DC9DFDF63}"/>
                  </a:ext>
                </a:extLst>
              </p:cNvPr>
              <p:cNvSpPr txBox="1"/>
              <p:nvPr/>
            </p:nvSpPr>
            <p:spPr>
              <a:xfrm>
                <a:off x="4171534" y="3362022"/>
                <a:ext cx="28918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>
                  <a:solidFill>
                    <a:srgbClr val="00B0F0"/>
                  </a:solidFill>
                </a:endParaRPr>
              </a:p>
            </p:txBody>
          </p:sp>
        </mc:Choice>
        <mc:Fallback>
          <p:sp>
            <p:nvSpPr>
              <p:cNvPr id="36" name="Szövegdoboz 35">
                <a:extLst>
                  <a:ext uri="{FF2B5EF4-FFF2-40B4-BE49-F238E27FC236}">
                    <a16:creationId xmlns:a16="http://schemas.microsoft.com/office/drawing/2014/main" id="{4BA95E7B-C377-45D2-A2D6-442DC9DFDF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1534" y="3362022"/>
                <a:ext cx="289182" cy="276999"/>
              </a:xfrm>
              <a:prstGeom prst="rect">
                <a:avLst/>
              </a:prstGeom>
              <a:blipFill>
                <a:blip r:embed="rId14"/>
                <a:stretch>
                  <a:fillRect l="-18750" r="-4167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Téglalap: lekerekített 37">
            <a:extLst>
              <a:ext uri="{FF2B5EF4-FFF2-40B4-BE49-F238E27FC236}">
                <a16:creationId xmlns:a16="http://schemas.microsoft.com/office/drawing/2014/main" id="{281B354B-3C1C-420E-9816-B44CCEBF2675}"/>
              </a:ext>
            </a:extLst>
          </p:cNvPr>
          <p:cNvSpPr/>
          <p:nvPr/>
        </p:nvSpPr>
        <p:spPr>
          <a:xfrm>
            <a:off x="4139394" y="3340992"/>
            <a:ext cx="337364" cy="371939"/>
          </a:xfrm>
          <a:prstGeom prst="roundRect">
            <a:avLst>
              <a:gd name="adj" fmla="val 23800"/>
            </a:avLst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Szövegdoboz 5">
                <a:extLst>
                  <a:ext uri="{FF2B5EF4-FFF2-40B4-BE49-F238E27FC236}">
                    <a16:creationId xmlns:a16="http://schemas.microsoft.com/office/drawing/2014/main" id="{32B01BCF-B27A-4EC1-AB51-2F2694C7DAE0}"/>
                  </a:ext>
                </a:extLst>
              </p:cNvPr>
              <p:cNvSpPr txBox="1"/>
              <p:nvPr/>
            </p:nvSpPr>
            <p:spPr>
              <a:xfrm>
                <a:off x="7740997" y="5245763"/>
                <a:ext cx="112043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>
                  <a:solidFill>
                    <a:srgbClr val="00B0F0"/>
                  </a:solidFill>
                </a:endParaRPr>
              </a:p>
            </p:txBody>
          </p:sp>
        </mc:Choice>
        <mc:Fallback>
          <p:sp>
            <p:nvSpPr>
              <p:cNvPr id="6" name="Szövegdoboz 5">
                <a:extLst>
                  <a:ext uri="{FF2B5EF4-FFF2-40B4-BE49-F238E27FC236}">
                    <a16:creationId xmlns:a16="http://schemas.microsoft.com/office/drawing/2014/main" id="{32B01BCF-B27A-4EC1-AB51-2F2694C7DA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0997" y="5245763"/>
                <a:ext cx="1120435" cy="276999"/>
              </a:xfrm>
              <a:prstGeom prst="rect">
                <a:avLst/>
              </a:prstGeom>
              <a:blipFill>
                <a:blip r:embed="rId15"/>
                <a:stretch>
                  <a:fillRect l="-4348" t="-26667" r="-7065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Szövegdoboz 24">
                <a:extLst>
                  <a:ext uri="{FF2B5EF4-FFF2-40B4-BE49-F238E27FC236}">
                    <a16:creationId xmlns:a16="http://schemas.microsoft.com/office/drawing/2014/main" id="{71DB4D06-D8D8-4B08-B9BE-AB356514C581}"/>
                  </a:ext>
                </a:extLst>
              </p:cNvPr>
              <p:cNvSpPr txBox="1"/>
              <p:nvPr/>
            </p:nvSpPr>
            <p:spPr>
              <a:xfrm>
                <a:off x="7358167" y="5783179"/>
                <a:ext cx="18860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/>
                  <a:t>Hopefully,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/>
              </a:p>
            </p:txBody>
          </p:sp>
        </mc:Choice>
        <mc:Fallback>
          <p:sp>
            <p:nvSpPr>
              <p:cNvPr id="25" name="Szövegdoboz 24">
                <a:extLst>
                  <a:ext uri="{FF2B5EF4-FFF2-40B4-BE49-F238E27FC236}">
                    <a16:creationId xmlns:a16="http://schemas.microsoft.com/office/drawing/2014/main" id="{71DB4D06-D8D8-4B08-B9BE-AB356514C5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8167" y="5783179"/>
                <a:ext cx="1886094" cy="369332"/>
              </a:xfrm>
              <a:prstGeom prst="rect">
                <a:avLst/>
              </a:prstGeom>
              <a:blipFill>
                <a:blip r:embed="rId16"/>
                <a:stretch>
                  <a:fillRect l="-2589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Csoportba foglalás 9">
            <a:extLst>
              <a:ext uri="{FF2B5EF4-FFF2-40B4-BE49-F238E27FC236}">
                <a16:creationId xmlns:a16="http://schemas.microsoft.com/office/drawing/2014/main" id="{375B2E28-2111-4355-AF0A-8E1ECE7B3F16}"/>
              </a:ext>
            </a:extLst>
          </p:cNvPr>
          <p:cNvGrpSpPr/>
          <p:nvPr/>
        </p:nvGrpSpPr>
        <p:grpSpPr>
          <a:xfrm>
            <a:off x="7158354" y="2724370"/>
            <a:ext cx="4886937" cy="1323439"/>
            <a:chOff x="6890746" y="2807035"/>
            <a:chExt cx="4886937" cy="1323439"/>
          </a:xfrm>
        </p:grpSpPr>
        <p:sp>
          <p:nvSpPr>
            <p:cNvPr id="39" name="Téglalap: lekerekített 38">
              <a:extLst>
                <a:ext uri="{FF2B5EF4-FFF2-40B4-BE49-F238E27FC236}">
                  <a16:creationId xmlns:a16="http://schemas.microsoft.com/office/drawing/2014/main" id="{40CBBC3F-8A33-4444-BDE3-B52A4FCDAF62}"/>
                </a:ext>
              </a:extLst>
            </p:cNvPr>
            <p:cNvSpPr/>
            <p:nvPr/>
          </p:nvSpPr>
          <p:spPr>
            <a:xfrm>
              <a:off x="6890746" y="2807035"/>
              <a:ext cx="4846832" cy="1323439"/>
            </a:xfrm>
            <a:prstGeom prst="roundRect">
              <a:avLst>
                <a:gd name="adj" fmla="val 8788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Szövegdoboz 1">
              <a:extLst>
                <a:ext uri="{FF2B5EF4-FFF2-40B4-BE49-F238E27FC236}">
                  <a16:creationId xmlns:a16="http://schemas.microsoft.com/office/drawing/2014/main" id="{6528AA1A-DE0E-442E-B2F1-51AF21DD0BE3}"/>
                </a:ext>
              </a:extLst>
            </p:cNvPr>
            <p:cNvSpPr txBox="1"/>
            <p:nvPr/>
          </p:nvSpPr>
          <p:spPr>
            <a:xfrm>
              <a:off x="6891289" y="2878910"/>
              <a:ext cx="4886394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Is the model bad if a patient’s predicted age</a:t>
              </a:r>
              <a:r>
                <a:rPr lang="hu-HU" dirty="0"/>
                <a:t> is</a:t>
              </a:r>
              <a:r>
                <a:rPr lang="en-US" dirty="0"/>
                <a:t> vastly different from his/her chronological age?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What could cause such an effect besides a bad model?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287425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Egyenes összekötő 10">
            <a:extLst>
              <a:ext uri="{FF2B5EF4-FFF2-40B4-BE49-F238E27FC236}">
                <a16:creationId xmlns:a16="http://schemas.microsoft.com/office/drawing/2014/main" id="{D92F799A-A664-4F39-8D04-F5DA740B5389}"/>
              </a:ext>
            </a:extLst>
          </p:cNvPr>
          <p:cNvCxnSpPr/>
          <p:nvPr/>
        </p:nvCxnSpPr>
        <p:spPr>
          <a:xfrm>
            <a:off x="525379" y="308649"/>
            <a:ext cx="0" cy="882315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ím 1">
            <a:extLst>
              <a:ext uri="{FF2B5EF4-FFF2-40B4-BE49-F238E27FC236}">
                <a16:creationId xmlns:a16="http://schemas.microsoft.com/office/drawing/2014/main" id="{1220A9F1-8B42-4A49-9AF1-B3499ED7C93E}"/>
              </a:ext>
            </a:extLst>
          </p:cNvPr>
          <p:cNvSpPr txBox="1">
            <a:spLocks/>
          </p:cNvSpPr>
          <p:nvPr/>
        </p:nvSpPr>
        <p:spPr>
          <a:xfrm>
            <a:off x="751412" y="-1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Linear regression – avoiding</a:t>
            </a:r>
            <a:r>
              <a:rPr lang="hu-HU" dirty="0"/>
              <a:t> overfitting</a:t>
            </a:r>
            <a:endParaRPr lang="en-US" dirty="0"/>
          </a:p>
        </p:txBody>
      </p:sp>
      <p:sp>
        <p:nvSpPr>
          <p:cNvPr id="13" name="Szövegdoboz 12">
            <a:extLst>
              <a:ext uri="{FF2B5EF4-FFF2-40B4-BE49-F238E27FC236}">
                <a16:creationId xmlns:a16="http://schemas.microsoft.com/office/drawing/2014/main" id="{37BA5E63-5170-43EE-9A59-DFE601FA0E00}"/>
              </a:ext>
            </a:extLst>
          </p:cNvPr>
          <p:cNvSpPr txBox="1"/>
          <p:nvPr/>
        </p:nvSpPr>
        <p:spPr>
          <a:xfrm>
            <a:off x="419098" y="1612237"/>
            <a:ext cx="1142799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000" b="1" dirty="0"/>
              <a:t>Number of features: 27K / 450K / 850K  </a:t>
            </a:r>
            <a:r>
              <a:rPr lang="en-US" sz="2000" dirty="0"/>
              <a:t>(depending on measurement platform)</a:t>
            </a:r>
          </a:p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000" b="1" dirty="0"/>
              <a:t>Number of patients: 10K at best </a:t>
            </a:r>
            <a:r>
              <a:rPr lang="en-US" sz="2000" dirty="0"/>
              <a:t>(depending on data availability and research funds)</a:t>
            </a:r>
          </a:p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B0F0"/>
                </a:solidFill>
              </a:rPr>
              <a:t>There is an enormous chance of overfitting the model if we use all </a:t>
            </a:r>
            <a:r>
              <a:rPr lang="en-US" sz="2000" b="1" dirty="0">
                <a:solidFill>
                  <a:srgbClr val="00B0F0"/>
                </a:solidFill>
                <a:cs typeface="Times New Roman" panose="02020603050405020304" pitchFamily="18" charset="0"/>
              </a:rPr>
              <a:t>β</a:t>
            </a:r>
            <a:r>
              <a:rPr lang="en-US" sz="2000" b="1" dirty="0">
                <a:solidFill>
                  <a:srgbClr val="00B0F0"/>
                </a:solidFill>
              </a:rPr>
              <a:t>-values for prediction!</a:t>
            </a:r>
          </a:p>
        </p:txBody>
      </p:sp>
    </p:spTree>
    <p:extLst>
      <p:ext uri="{BB962C8B-B14F-4D97-AF65-F5344CB8AC3E}">
        <p14:creationId xmlns:p14="http://schemas.microsoft.com/office/powerpoint/2010/main" val="33301697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Egyenes összekötő 10">
            <a:extLst>
              <a:ext uri="{FF2B5EF4-FFF2-40B4-BE49-F238E27FC236}">
                <a16:creationId xmlns:a16="http://schemas.microsoft.com/office/drawing/2014/main" id="{D92F799A-A664-4F39-8D04-F5DA740B5389}"/>
              </a:ext>
            </a:extLst>
          </p:cNvPr>
          <p:cNvCxnSpPr/>
          <p:nvPr/>
        </p:nvCxnSpPr>
        <p:spPr>
          <a:xfrm>
            <a:off x="525379" y="308649"/>
            <a:ext cx="0" cy="882315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ím 1">
            <a:extLst>
              <a:ext uri="{FF2B5EF4-FFF2-40B4-BE49-F238E27FC236}">
                <a16:creationId xmlns:a16="http://schemas.microsoft.com/office/drawing/2014/main" id="{1220A9F1-8B42-4A49-9AF1-B3499ED7C93E}"/>
              </a:ext>
            </a:extLst>
          </p:cNvPr>
          <p:cNvSpPr txBox="1">
            <a:spLocks/>
          </p:cNvSpPr>
          <p:nvPr/>
        </p:nvSpPr>
        <p:spPr>
          <a:xfrm>
            <a:off x="751412" y="-1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Linear regression – avoiding</a:t>
            </a:r>
            <a:r>
              <a:rPr lang="hu-HU" dirty="0"/>
              <a:t> overfitting</a:t>
            </a:r>
            <a:endParaRPr lang="en-US" dirty="0"/>
          </a:p>
        </p:txBody>
      </p:sp>
      <p:sp>
        <p:nvSpPr>
          <p:cNvPr id="13" name="Szövegdoboz 12">
            <a:extLst>
              <a:ext uri="{FF2B5EF4-FFF2-40B4-BE49-F238E27FC236}">
                <a16:creationId xmlns:a16="http://schemas.microsoft.com/office/drawing/2014/main" id="{37BA5E63-5170-43EE-9A59-DFE601FA0E00}"/>
              </a:ext>
            </a:extLst>
          </p:cNvPr>
          <p:cNvSpPr txBox="1"/>
          <p:nvPr/>
        </p:nvSpPr>
        <p:spPr>
          <a:xfrm>
            <a:off x="419098" y="1612237"/>
            <a:ext cx="1142799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000" b="1" dirty="0"/>
              <a:t>Number of features: 27K / 450K / 850K  </a:t>
            </a:r>
            <a:r>
              <a:rPr lang="en-US" sz="2000" dirty="0"/>
              <a:t>(depending on measurement platform)</a:t>
            </a:r>
          </a:p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000" b="1" dirty="0"/>
              <a:t>Number of patients: 10K at best </a:t>
            </a:r>
            <a:r>
              <a:rPr lang="en-US" sz="2000" dirty="0"/>
              <a:t>(depending on data availability and research funds)</a:t>
            </a:r>
          </a:p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B0F0"/>
                </a:solidFill>
              </a:rPr>
              <a:t>There is an enormous chance of overfitting the model if we use all </a:t>
            </a:r>
            <a:r>
              <a:rPr lang="en-US" sz="2000" b="1" dirty="0">
                <a:solidFill>
                  <a:srgbClr val="00B0F0"/>
                </a:solidFill>
                <a:cs typeface="Times New Roman" panose="02020603050405020304" pitchFamily="18" charset="0"/>
              </a:rPr>
              <a:t>β</a:t>
            </a:r>
            <a:r>
              <a:rPr lang="en-US" sz="2000" b="1" dirty="0">
                <a:solidFill>
                  <a:srgbClr val="00B0F0"/>
                </a:solidFill>
              </a:rPr>
              <a:t>-values for prediction!</a:t>
            </a:r>
          </a:p>
        </p:txBody>
      </p:sp>
      <p:sp>
        <p:nvSpPr>
          <p:cNvPr id="41" name="Szövegdoboz 40">
            <a:extLst>
              <a:ext uri="{FF2B5EF4-FFF2-40B4-BE49-F238E27FC236}">
                <a16:creationId xmlns:a16="http://schemas.microsoft.com/office/drawing/2014/main" id="{581EA082-92C0-4276-BBCB-C09E9F454FF2}"/>
              </a:ext>
            </a:extLst>
          </p:cNvPr>
          <p:cNvSpPr txBox="1"/>
          <p:nvPr/>
        </p:nvSpPr>
        <p:spPr>
          <a:xfrm>
            <a:off x="419098" y="3048298"/>
            <a:ext cx="114279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spcBef>
                <a:spcPts val="1200"/>
              </a:spcBef>
            </a:pPr>
            <a:r>
              <a:rPr lang="hu-HU" sz="2400" b="1" dirty="0">
                <a:solidFill>
                  <a:srgbClr val="00B0F0"/>
                </a:solidFill>
              </a:rPr>
              <a:t>→ REGULARIZATION!</a:t>
            </a:r>
            <a:endParaRPr lang="en-US" sz="24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96943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llipszis 9">
            <a:extLst>
              <a:ext uri="{FF2B5EF4-FFF2-40B4-BE49-F238E27FC236}">
                <a16:creationId xmlns:a16="http://schemas.microsoft.com/office/drawing/2014/main" id="{6C305158-DBC2-4D26-AC3C-A92D891A7313}"/>
              </a:ext>
            </a:extLst>
          </p:cNvPr>
          <p:cNvSpPr/>
          <p:nvPr/>
        </p:nvSpPr>
        <p:spPr>
          <a:xfrm>
            <a:off x="942474" y="2311756"/>
            <a:ext cx="1415716" cy="138864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Ábra 6" descr="Nő pálcával egyszínű kitöltéssel">
            <a:extLst>
              <a:ext uri="{FF2B5EF4-FFF2-40B4-BE49-F238E27FC236}">
                <a16:creationId xmlns:a16="http://schemas.microsoft.com/office/drawing/2014/main" id="{A57F6540-16D5-4DA0-B191-850E0E2358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95499" y="2416655"/>
            <a:ext cx="1110290" cy="1110290"/>
          </a:xfrm>
          <a:prstGeom prst="rect">
            <a:avLst/>
          </a:prstGeom>
        </p:spPr>
      </p:pic>
      <p:sp>
        <p:nvSpPr>
          <p:cNvPr id="14" name="Szövegdoboz 13">
            <a:extLst>
              <a:ext uri="{FF2B5EF4-FFF2-40B4-BE49-F238E27FC236}">
                <a16:creationId xmlns:a16="http://schemas.microsoft.com/office/drawing/2014/main" id="{BE48BBE3-BCBA-4F6B-A5BA-B8331E43782B}"/>
              </a:ext>
            </a:extLst>
          </p:cNvPr>
          <p:cNvSpPr txBox="1"/>
          <p:nvPr/>
        </p:nvSpPr>
        <p:spPr>
          <a:xfrm>
            <a:off x="362953" y="4138863"/>
            <a:ext cx="25747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CHRONOLOGICAL AGE VS. BIOLOGICAL AGE</a:t>
            </a:r>
          </a:p>
        </p:txBody>
      </p:sp>
      <p:sp>
        <p:nvSpPr>
          <p:cNvPr id="15" name="Ellipszis 14">
            <a:extLst>
              <a:ext uri="{FF2B5EF4-FFF2-40B4-BE49-F238E27FC236}">
                <a16:creationId xmlns:a16="http://schemas.microsoft.com/office/drawing/2014/main" id="{BF85C576-C882-4112-90BC-17B783E22472}"/>
              </a:ext>
            </a:extLst>
          </p:cNvPr>
          <p:cNvSpPr/>
          <p:nvPr/>
        </p:nvSpPr>
        <p:spPr>
          <a:xfrm>
            <a:off x="3848359" y="2311756"/>
            <a:ext cx="1415716" cy="138864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Szövegdoboz 16">
            <a:extLst>
              <a:ext uri="{FF2B5EF4-FFF2-40B4-BE49-F238E27FC236}">
                <a16:creationId xmlns:a16="http://schemas.microsoft.com/office/drawing/2014/main" id="{4DCDC32C-5F4D-4D04-B842-A334F7F36E9A}"/>
              </a:ext>
            </a:extLst>
          </p:cNvPr>
          <p:cNvSpPr txBox="1"/>
          <p:nvPr/>
        </p:nvSpPr>
        <p:spPr>
          <a:xfrm>
            <a:off x="3268838" y="4138863"/>
            <a:ext cx="25747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DNA METHYLATION</a:t>
            </a:r>
          </a:p>
        </p:txBody>
      </p:sp>
      <p:sp>
        <p:nvSpPr>
          <p:cNvPr id="18" name="Ellipszis 17">
            <a:extLst>
              <a:ext uri="{FF2B5EF4-FFF2-40B4-BE49-F238E27FC236}">
                <a16:creationId xmlns:a16="http://schemas.microsoft.com/office/drawing/2014/main" id="{FAB54183-9188-4B57-8142-556B35C80156}"/>
              </a:ext>
            </a:extLst>
          </p:cNvPr>
          <p:cNvSpPr/>
          <p:nvPr/>
        </p:nvSpPr>
        <p:spPr>
          <a:xfrm>
            <a:off x="6754245" y="2311756"/>
            <a:ext cx="1415716" cy="138864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Szövegdoboz 19">
            <a:extLst>
              <a:ext uri="{FF2B5EF4-FFF2-40B4-BE49-F238E27FC236}">
                <a16:creationId xmlns:a16="http://schemas.microsoft.com/office/drawing/2014/main" id="{D5F25AD9-125A-4125-B224-771184063C27}"/>
              </a:ext>
            </a:extLst>
          </p:cNvPr>
          <p:cNvSpPr txBox="1"/>
          <p:nvPr/>
        </p:nvSpPr>
        <p:spPr>
          <a:xfrm>
            <a:off x="6029601" y="4146883"/>
            <a:ext cx="28650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400" dirty="0"/>
              <a:t>LINEAR REGRESSION WITH REGULARIZATION</a:t>
            </a:r>
            <a:endParaRPr lang="en-US" sz="2400" dirty="0"/>
          </a:p>
        </p:txBody>
      </p:sp>
      <p:sp>
        <p:nvSpPr>
          <p:cNvPr id="21" name="Ellipszis 20">
            <a:extLst>
              <a:ext uri="{FF2B5EF4-FFF2-40B4-BE49-F238E27FC236}">
                <a16:creationId xmlns:a16="http://schemas.microsoft.com/office/drawing/2014/main" id="{F5142D33-5161-4096-B31E-E18F73653803}"/>
              </a:ext>
            </a:extLst>
          </p:cNvPr>
          <p:cNvSpPr/>
          <p:nvPr/>
        </p:nvSpPr>
        <p:spPr>
          <a:xfrm>
            <a:off x="9644885" y="2315768"/>
            <a:ext cx="1415716" cy="138864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Szövegdoboz 22">
            <a:extLst>
              <a:ext uri="{FF2B5EF4-FFF2-40B4-BE49-F238E27FC236}">
                <a16:creationId xmlns:a16="http://schemas.microsoft.com/office/drawing/2014/main" id="{9C6B3B2C-D4C1-48F3-A468-50B0F01BEAF6}"/>
              </a:ext>
            </a:extLst>
          </p:cNvPr>
          <p:cNvSpPr txBox="1"/>
          <p:nvPr/>
        </p:nvSpPr>
        <p:spPr>
          <a:xfrm>
            <a:off x="9158037" y="4142874"/>
            <a:ext cx="25747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400" dirty="0"/>
              <a:t>CHRONOLOGICAL AGE PREDICTION</a:t>
            </a:r>
            <a:endParaRPr lang="en-US" sz="2400" dirty="0"/>
          </a:p>
        </p:txBody>
      </p:sp>
      <p:pic>
        <p:nvPicPr>
          <p:cNvPr id="25" name="Ábra 24" descr="DNS egyszínű kitöltéssel">
            <a:extLst>
              <a:ext uri="{FF2B5EF4-FFF2-40B4-BE49-F238E27FC236}">
                <a16:creationId xmlns:a16="http://schemas.microsoft.com/office/drawing/2014/main" id="{E8654132-6271-4D2A-B74B-14DE799235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01817" y="2451678"/>
            <a:ext cx="1108800" cy="1108800"/>
          </a:xfrm>
          <a:prstGeom prst="rect">
            <a:avLst/>
          </a:prstGeom>
        </p:spPr>
      </p:pic>
      <p:pic>
        <p:nvPicPr>
          <p:cNvPr id="27" name="Ábra 26" descr="Pontdiagram egyszínű kitöltéssel">
            <a:extLst>
              <a:ext uri="{FF2B5EF4-FFF2-40B4-BE49-F238E27FC236}">
                <a16:creationId xmlns:a16="http://schemas.microsoft.com/office/drawing/2014/main" id="{B5198A1B-EFC8-4F97-8488-71D1F1712CC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07703" y="2416655"/>
            <a:ext cx="1108800" cy="1108800"/>
          </a:xfrm>
          <a:prstGeom prst="rect">
            <a:avLst/>
          </a:prstGeom>
        </p:spPr>
      </p:pic>
      <p:pic>
        <p:nvPicPr>
          <p:cNvPr id="29" name="Ábra 28" descr="Hálózatdiagram egyszínű kitöltéssel">
            <a:extLst>
              <a:ext uri="{FF2B5EF4-FFF2-40B4-BE49-F238E27FC236}">
                <a16:creationId xmlns:a16="http://schemas.microsoft.com/office/drawing/2014/main" id="{1A741DB4-CCFB-4917-A04A-179367FACB8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891016" y="2455690"/>
            <a:ext cx="1108800" cy="1108800"/>
          </a:xfrm>
          <a:prstGeom prst="rect">
            <a:avLst/>
          </a:prstGeom>
        </p:spPr>
      </p:pic>
      <p:sp>
        <p:nvSpPr>
          <p:cNvPr id="30" name="Cím 1">
            <a:extLst>
              <a:ext uri="{FF2B5EF4-FFF2-40B4-BE49-F238E27FC236}">
                <a16:creationId xmlns:a16="http://schemas.microsoft.com/office/drawing/2014/main" id="{F5BD3D8C-6DD0-46A5-BFFB-284972927790}"/>
              </a:ext>
            </a:extLst>
          </p:cNvPr>
          <p:cNvSpPr txBox="1">
            <a:spLocks/>
          </p:cNvSpPr>
          <p:nvPr/>
        </p:nvSpPr>
        <p:spPr>
          <a:xfrm>
            <a:off x="751412" y="-1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 short overview</a:t>
            </a:r>
          </a:p>
        </p:txBody>
      </p:sp>
      <p:cxnSp>
        <p:nvCxnSpPr>
          <p:cNvPr id="33" name="Egyenes összekötő 32">
            <a:extLst>
              <a:ext uri="{FF2B5EF4-FFF2-40B4-BE49-F238E27FC236}">
                <a16:creationId xmlns:a16="http://schemas.microsoft.com/office/drawing/2014/main" id="{001AC4D3-366C-48B0-9184-A583962429B4}"/>
              </a:ext>
            </a:extLst>
          </p:cNvPr>
          <p:cNvCxnSpPr/>
          <p:nvPr/>
        </p:nvCxnSpPr>
        <p:spPr>
          <a:xfrm>
            <a:off x="525379" y="308649"/>
            <a:ext cx="0" cy="882315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17415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Egyenes összekötő 10">
            <a:extLst>
              <a:ext uri="{FF2B5EF4-FFF2-40B4-BE49-F238E27FC236}">
                <a16:creationId xmlns:a16="http://schemas.microsoft.com/office/drawing/2014/main" id="{D92F799A-A664-4F39-8D04-F5DA740B5389}"/>
              </a:ext>
            </a:extLst>
          </p:cNvPr>
          <p:cNvCxnSpPr/>
          <p:nvPr/>
        </p:nvCxnSpPr>
        <p:spPr>
          <a:xfrm>
            <a:off x="525379" y="308649"/>
            <a:ext cx="0" cy="882315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ím 1">
            <a:extLst>
              <a:ext uri="{FF2B5EF4-FFF2-40B4-BE49-F238E27FC236}">
                <a16:creationId xmlns:a16="http://schemas.microsoft.com/office/drawing/2014/main" id="{1220A9F1-8B42-4A49-9AF1-B3499ED7C93E}"/>
              </a:ext>
            </a:extLst>
          </p:cNvPr>
          <p:cNvSpPr txBox="1">
            <a:spLocks/>
          </p:cNvSpPr>
          <p:nvPr/>
        </p:nvSpPr>
        <p:spPr>
          <a:xfrm>
            <a:off x="751412" y="-1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Linear regression – avoiding</a:t>
            </a:r>
            <a:r>
              <a:rPr lang="hu-HU" dirty="0"/>
              <a:t> overfitting</a:t>
            </a:r>
            <a:endParaRPr lang="en-US" dirty="0"/>
          </a:p>
        </p:txBody>
      </p:sp>
      <p:sp>
        <p:nvSpPr>
          <p:cNvPr id="13" name="Szövegdoboz 12">
            <a:extLst>
              <a:ext uri="{FF2B5EF4-FFF2-40B4-BE49-F238E27FC236}">
                <a16:creationId xmlns:a16="http://schemas.microsoft.com/office/drawing/2014/main" id="{37BA5E63-5170-43EE-9A59-DFE601FA0E00}"/>
              </a:ext>
            </a:extLst>
          </p:cNvPr>
          <p:cNvSpPr txBox="1"/>
          <p:nvPr/>
        </p:nvSpPr>
        <p:spPr>
          <a:xfrm>
            <a:off x="419098" y="1612237"/>
            <a:ext cx="1142799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000" b="1" dirty="0"/>
              <a:t>Number of features: 27K / 450K / 850K  </a:t>
            </a:r>
            <a:r>
              <a:rPr lang="en-US" sz="2000" dirty="0"/>
              <a:t>(depending on measurement platform)</a:t>
            </a:r>
          </a:p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000" b="1" dirty="0"/>
              <a:t>Number of patients: 10K at best </a:t>
            </a:r>
            <a:r>
              <a:rPr lang="en-US" sz="2000" dirty="0"/>
              <a:t>(depending on data availability and research funds)</a:t>
            </a:r>
          </a:p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B0F0"/>
                </a:solidFill>
              </a:rPr>
              <a:t>There is an enormous chance of overfitting the model if we use all </a:t>
            </a:r>
            <a:r>
              <a:rPr lang="en-US" sz="2000" b="1" dirty="0">
                <a:solidFill>
                  <a:srgbClr val="00B0F0"/>
                </a:solidFill>
                <a:cs typeface="Times New Roman" panose="02020603050405020304" pitchFamily="18" charset="0"/>
              </a:rPr>
              <a:t>β</a:t>
            </a:r>
            <a:r>
              <a:rPr lang="en-US" sz="2000" b="1" dirty="0">
                <a:solidFill>
                  <a:srgbClr val="00B0F0"/>
                </a:solidFill>
              </a:rPr>
              <a:t>-values for prediction!</a:t>
            </a:r>
          </a:p>
        </p:txBody>
      </p:sp>
      <p:sp>
        <p:nvSpPr>
          <p:cNvPr id="41" name="Szövegdoboz 40">
            <a:extLst>
              <a:ext uri="{FF2B5EF4-FFF2-40B4-BE49-F238E27FC236}">
                <a16:creationId xmlns:a16="http://schemas.microsoft.com/office/drawing/2014/main" id="{581EA082-92C0-4276-BBCB-C09E9F454FF2}"/>
              </a:ext>
            </a:extLst>
          </p:cNvPr>
          <p:cNvSpPr txBox="1"/>
          <p:nvPr/>
        </p:nvSpPr>
        <p:spPr>
          <a:xfrm>
            <a:off x="419098" y="3048298"/>
            <a:ext cx="114279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spcBef>
                <a:spcPts val="1200"/>
              </a:spcBef>
            </a:pPr>
            <a:r>
              <a:rPr lang="hu-HU" sz="2400" b="1" dirty="0">
                <a:solidFill>
                  <a:srgbClr val="00B0F0"/>
                </a:solidFill>
              </a:rPr>
              <a:t>→ REGULARIZATION! </a:t>
            </a:r>
            <a:r>
              <a:rPr lang="hu-HU" sz="2000" dirty="0"/>
              <a:t>~ </a:t>
            </a:r>
            <a:r>
              <a:rPr lang="hu-HU" sz="2000" dirty="0" err="1"/>
              <a:t>punishing</a:t>
            </a:r>
            <a:r>
              <a:rPr lang="hu-HU" sz="2000" dirty="0"/>
              <a:t> </a:t>
            </a:r>
            <a:r>
              <a:rPr lang="hu-HU" sz="2000" dirty="0" err="1"/>
              <a:t>the</a:t>
            </a:r>
            <a:r>
              <a:rPr lang="hu-HU" sz="2000" dirty="0"/>
              <a:t> </a:t>
            </a:r>
            <a:r>
              <a:rPr lang="hu-HU" sz="2000" dirty="0" err="1"/>
              <a:t>use</a:t>
            </a:r>
            <a:r>
              <a:rPr lang="hu-HU" sz="2000" dirty="0"/>
              <a:t> of </a:t>
            </a:r>
            <a:r>
              <a:rPr lang="hu-HU" sz="2000" dirty="0" err="1"/>
              <a:t>many</a:t>
            </a:r>
            <a:r>
              <a:rPr lang="hu-HU" sz="2000" dirty="0"/>
              <a:t> </a:t>
            </a:r>
            <a:r>
              <a:rPr lang="hu-HU" sz="2000" dirty="0" err="1"/>
              <a:t>large</a:t>
            </a:r>
            <a:r>
              <a:rPr lang="hu-HU" sz="2000" dirty="0"/>
              <a:t> </a:t>
            </a:r>
            <a:r>
              <a:rPr lang="hu-HU" sz="2000" dirty="0" err="1"/>
              <a:t>coefficients</a:t>
            </a:r>
            <a:endParaRPr lang="en-US" sz="2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Szövegdoboz 6">
                <a:extLst>
                  <a:ext uri="{FF2B5EF4-FFF2-40B4-BE49-F238E27FC236}">
                    <a16:creationId xmlns:a16="http://schemas.microsoft.com/office/drawing/2014/main" id="{121A38AC-0C75-4BEF-BEA1-16ED97F4BD90}"/>
                  </a:ext>
                </a:extLst>
              </p:cNvPr>
              <p:cNvSpPr txBox="1"/>
              <p:nvPr/>
            </p:nvSpPr>
            <p:spPr>
              <a:xfrm>
                <a:off x="525379" y="3686510"/>
                <a:ext cx="6096000" cy="4134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:r>
                  <a:rPr lang="hu-HU" sz="2000" dirty="0" err="1"/>
                  <a:t>Instead</a:t>
                </a:r>
                <a:r>
                  <a:rPr lang="hu-HU" sz="2000" dirty="0"/>
                  <a:t> of </a:t>
                </a:r>
                <a:r>
                  <a:rPr lang="hu-HU" sz="2000" dirty="0" err="1"/>
                  <a:t>simply</a:t>
                </a:r>
                <a:r>
                  <a:rPr lang="hu-HU" sz="2000" dirty="0"/>
                  <a:t> </a:t>
                </a:r>
                <a:r>
                  <a:rPr lang="hu-HU" sz="2000" dirty="0" err="1"/>
                  <a:t>minimizing</a:t>
                </a:r>
                <a:r>
                  <a:rPr lang="hu-HU" sz="2000" dirty="0"/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sz="2000" i="1" smtClean="0"/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/>
                          <m:t>𝑖</m:t>
                        </m:r>
                        <m:r>
                          <a:rPr lang="en-US" sz="2000" b="0" i="1" smtClean="0"/>
                          <m:t>=1</m:t>
                        </m:r>
                      </m:sub>
                      <m:sup>
                        <m:r>
                          <a:rPr lang="en-US" sz="2000" b="0" i="1" smtClean="0"/>
                          <m:t>𝑠</m:t>
                        </m:r>
                      </m:sup>
                      <m:e>
                        <m:sSup>
                          <m:sSupPr>
                            <m:ctrlPr>
                              <a:rPr lang="en-US" sz="2000" i="1" smtClean="0"/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000" i="1" smtClean="0"/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i="1" smtClean="0"/>
                                    </m:ctrlPr>
                                  </m:sSubPr>
                                  <m:e>
                                    <m:r>
                                      <a:rPr lang="en-US" sz="2000" b="0" i="1" smtClean="0"/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000" b="0" i="1" smtClean="0"/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000" b="0" i="1" smtClean="0"/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000" i="1" smtClean="0"/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sz="2000" i="1" smtClean="0"/>
                                        </m:ctrlPr>
                                      </m:accPr>
                                      <m:e>
                                        <m:r>
                                          <a:rPr lang="en-US" sz="2000" i="1" smtClean="0"/>
                                          <m:t>𝑦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000" i="1" smtClean="0"/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sz="2000" b="0" i="1" smtClean="0"/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r>
                  <a:rPr lang="hu-HU" sz="2000" dirty="0"/>
                  <a:t>, </a:t>
                </a:r>
                <a:r>
                  <a:rPr lang="hu-HU" sz="2000" dirty="0" err="1"/>
                  <a:t>let’s</a:t>
                </a:r>
                <a:r>
                  <a:rPr lang="hu-HU" sz="2000" dirty="0"/>
                  <a:t> </a:t>
                </a:r>
                <a:r>
                  <a:rPr lang="hu-HU" sz="2000" dirty="0" err="1"/>
                  <a:t>minimize</a:t>
                </a:r>
                <a:endParaRPr lang="en-US" sz="2000" dirty="0"/>
              </a:p>
            </p:txBody>
          </p:sp>
        </mc:Choice>
        <mc:Fallback>
          <p:sp>
            <p:nvSpPr>
              <p:cNvPr id="7" name="Szövegdoboz 6">
                <a:extLst>
                  <a:ext uri="{FF2B5EF4-FFF2-40B4-BE49-F238E27FC236}">
                    <a16:creationId xmlns:a16="http://schemas.microsoft.com/office/drawing/2014/main" id="{121A38AC-0C75-4BEF-BEA1-16ED97F4BD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379" y="3686510"/>
                <a:ext cx="6096000" cy="413447"/>
              </a:xfrm>
              <a:prstGeom prst="rect">
                <a:avLst/>
              </a:prstGeom>
              <a:blipFill>
                <a:blip r:embed="rId3"/>
                <a:stretch>
                  <a:fillRect l="-1000" t="-114706" r="-200" b="-177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Szövegdoboz 8">
                <a:extLst>
                  <a:ext uri="{FF2B5EF4-FFF2-40B4-BE49-F238E27FC236}">
                    <a16:creationId xmlns:a16="http://schemas.microsoft.com/office/drawing/2014/main" id="{92BC5BF9-2087-4A7D-A21D-931BB5A62F88}"/>
                  </a:ext>
                </a:extLst>
              </p:cNvPr>
              <p:cNvSpPr txBox="1"/>
              <p:nvPr/>
            </p:nvSpPr>
            <p:spPr>
              <a:xfrm>
                <a:off x="2943726" y="4272047"/>
                <a:ext cx="6096000" cy="9269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1800" i="1" smtClean="0"/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b="0" i="1" smtClean="0"/>
                            <m:t>𝑖</m:t>
                          </m:r>
                          <m:r>
                            <a:rPr lang="en-US" sz="1800" b="0" i="1" smtClean="0"/>
                            <m:t>=1</m:t>
                          </m:r>
                        </m:sub>
                        <m:sup>
                          <m:r>
                            <a:rPr lang="en-US" sz="1800" b="0" i="1" smtClean="0"/>
                            <m:t>𝑠</m:t>
                          </m:r>
                        </m:sup>
                        <m:e>
                          <m:sSup>
                            <m:sSupPr>
                              <m:ctrlPr>
                                <a:rPr lang="en-US" sz="1800" i="1" smtClean="0"/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800" i="1" smtClean="0"/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800" i="1" smtClean="0"/>
                                      </m:ctrlPr>
                                    </m:sSubPr>
                                    <m:e>
                                      <m:r>
                                        <a:rPr lang="en-US" sz="1800" b="0" i="1" smtClean="0"/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1800" b="0" i="1" smtClean="0"/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1800" b="0" i="1" smtClean="0"/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1800" i="1" smtClean="0"/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1800" i="1" smtClean="0"/>
                                          </m:ctrlPr>
                                        </m:accPr>
                                        <m:e>
                                          <m:r>
                                            <a:rPr lang="en-US" sz="1800" i="1" smtClean="0"/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1800" i="1" smtClean="0"/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1800" b="0" i="1" smtClean="0"/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hu-HU" sz="1800" b="0" i="1" smtClean="0"/>
                        <m:t>+</m:t>
                      </m:r>
                      <m:r>
                        <a:rPr lang="hu-HU" sz="1800" b="0" i="1" smtClean="0">
                          <a:ea typeface="Cambria Math" panose="02040503050406030204" pitchFamily="18" charset="0"/>
                        </a:rPr>
                        <m:t>𝛼</m:t>
                      </m:r>
                      <m:nary>
                        <m:naryPr>
                          <m:chr m:val="∑"/>
                          <m:ctrlPr>
                            <a:rPr lang="hu-HU" sz="1800" b="0" i="1" smtClean="0"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hu-HU" sz="1800" b="0" i="1" smtClean="0"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hu-HU" sz="1800" b="0" i="1" smtClean="0"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hu-HU" sz="1800" b="0" i="1" smtClean="0">
                              <a:ea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bSup>
                            <m:sSubSupPr>
                              <m:ctrlPr>
                                <a:rPr lang="hu-HU" sz="1800" b="0" i="1" smtClean="0"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hu-HU" sz="1800" b="0" i="1" smtClean="0"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hu-HU" sz="1800" b="0" i="1" smtClean="0"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hu-HU" sz="1800" b="0" i="1" smtClean="0"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hu-HU" sz="1800" b="0" i="1" smtClean="0"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hu-HU" sz="1800" b="0" i="1" smtClean="0">
                              <a:ea typeface="Cambria Math" panose="02040503050406030204" pitchFamily="18" charset="0"/>
                            </a:rPr>
                            <m:t>𝜆</m:t>
                          </m:r>
                          <m:nary>
                            <m:naryPr>
                              <m:chr m:val="∑"/>
                              <m:ctrlPr>
                                <a:rPr lang="hu-HU" sz="1800" b="0" i="1" smtClean="0"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hu-HU" sz="1800" b="0" i="1" smtClean="0"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hu-HU" sz="1800" b="0" i="1" smtClean="0"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hu-HU" sz="1800" b="0" i="1" smtClean="0"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p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hu-HU" sz="1800" b="0" i="1" smtClean="0"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hu-HU" sz="1800" b="0" i="1" smtClean="0"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hu-HU" sz="1800" b="0" i="1" smtClean="0">
                                          <a:ea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hu-HU" sz="1800" b="0" i="1" smtClean="0">
                                          <a:ea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9" name="Szövegdoboz 8">
                <a:extLst>
                  <a:ext uri="{FF2B5EF4-FFF2-40B4-BE49-F238E27FC236}">
                    <a16:creationId xmlns:a16="http://schemas.microsoft.com/office/drawing/2014/main" id="{92BC5BF9-2087-4A7D-A21D-931BB5A62F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3726" y="4272047"/>
                <a:ext cx="6096000" cy="9269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779830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Egyenes összekötő 10">
            <a:extLst>
              <a:ext uri="{FF2B5EF4-FFF2-40B4-BE49-F238E27FC236}">
                <a16:creationId xmlns:a16="http://schemas.microsoft.com/office/drawing/2014/main" id="{D92F799A-A664-4F39-8D04-F5DA740B5389}"/>
              </a:ext>
            </a:extLst>
          </p:cNvPr>
          <p:cNvCxnSpPr/>
          <p:nvPr/>
        </p:nvCxnSpPr>
        <p:spPr>
          <a:xfrm>
            <a:off x="525379" y="308649"/>
            <a:ext cx="0" cy="882315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ím 1">
            <a:extLst>
              <a:ext uri="{FF2B5EF4-FFF2-40B4-BE49-F238E27FC236}">
                <a16:creationId xmlns:a16="http://schemas.microsoft.com/office/drawing/2014/main" id="{1220A9F1-8B42-4A49-9AF1-B3499ED7C93E}"/>
              </a:ext>
            </a:extLst>
          </p:cNvPr>
          <p:cNvSpPr txBox="1">
            <a:spLocks/>
          </p:cNvSpPr>
          <p:nvPr/>
        </p:nvSpPr>
        <p:spPr>
          <a:xfrm>
            <a:off x="751412" y="-1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Linear regression – avoiding</a:t>
            </a:r>
            <a:r>
              <a:rPr lang="hu-HU" dirty="0"/>
              <a:t> overfitting</a:t>
            </a:r>
            <a:endParaRPr lang="en-US" dirty="0"/>
          </a:p>
        </p:txBody>
      </p:sp>
      <p:sp>
        <p:nvSpPr>
          <p:cNvPr id="13" name="Szövegdoboz 12">
            <a:extLst>
              <a:ext uri="{FF2B5EF4-FFF2-40B4-BE49-F238E27FC236}">
                <a16:creationId xmlns:a16="http://schemas.microsoft.com/office/drawing/2014/main" id="{37BA5E63-5170-43EE-9A59-DFE601FA0E00}"/>
              </a:ext>
            </a:extLst>
          </p:cNvPr>
          <p:cNvSpPr txBox="1"/>
          <p:nvPr/>
        </p:nvSpPr>
        <p:spPr>
          <a:xfrm>
            <a:off x="419098" y="1612237"/>
            <a:ext cx="1142799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000" b="1" dirty="0"/>
              <a:t>Number of features: 27K / 450K / 850K  </a:t>
            </a:r>
            <a:r>
              <a:rPr lang="en-US" sz="2000" dirty="0"/>
              <a:t>(depending on measurement platform)</a:t>
            </a:r>
          </a:p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000" b="1" dirty="0"/>
              <a:t>Number of patients: 10K at best </a:t>
            </a:r>
            <a:r>
              <a:rPr lang="en-US" sz="2000" dirty="0"/>
              <a:t>(depending on data availability and research funds)</a:t>
            </a:r>
          </a:p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B0F0"/>
                </a:solidFill>
              </a:rPr>
              <a:t>There is an enormous chance of overfitting the model if we use all </a:t>
            </a:r>
            <a:r>
              <a:rPr lang="en-US" sz="2000" b="1" dirty="0">
                <a:solidFill>
                  <a:srgbClr val="00B0F0"/>
                </a:solidFill>
                <a:cs typeface="Times New Roman" panose="02020603050405020304" pitchFamily="18" charset="0"/>
              </a:rPr>
              <a:t>β</a:t>
            </a:r>
            <a:r>
              <a:rPr lang="en-US" sz="2000" b="1" dirty="0">
                <a:solidFill>
                  <a:srgbClr val="00B0F0"/>
                </a:solidFill>
              </a:rPr>
              <a:t>-values for prediction!</a:t>
            </a:r>
          </a:p>
        </p:txBody>
      </p:sp>
      <p:sp>
        <p:nvSpPr>
          <p:cNvPr id="41" name="Szövegdoboz 40">
            <a:extLst>
              <a:ext uri="{FF2B5EF4-FFF2-40B4-BE49-F238E27FC236}">
                <a16:creationId xmlns:a16="http://schemas.microsoft.com/office/drawing/2014/main" id="{581EA082-92C0-4276-BBCB-C09E9F454FF2}"/>
              </a:ext>
            </a:extLst>
          </p:cNvPr>
          <p:cNvSpPr txBox="1"/>
          <p:nvPr/>
        </p:nvSpPr>
        <p:spPr>
          <a:xfrm>
            <a:off x="419098" y="3048298"/>
            <a:ext cx="114279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spcBef>
                <a:spcPts val="1200"/>
              </a:spcBef>
            </a:pPr>
            <a:r>
              <a:rPr lang="hu-HU" sz="2400" b="1" dirty="0">
                <a:solidFill>
                  <a:srgbClr val="00B0F0"/>
                </a:solidFill>
              </a:rPr>
              <a:t>→ REGULARIZATION! </a:t>
            </a:r>
            <a:r>
              <a:rPr lang="hu-HU" sz="2000" dirty="0"/>
              <a:t>~ </a:t>
            </a:r>
            <a:r>
              <a:rPr lang="hu-HU" sz="2000" dirty="0" err="1"/>
              <a:t>punishing</a:t>
            </a:r>
            <a:r>
              <a:rPr lang="hu-HU" sz="2000" dirty="0"/>
              <a:t> </a:t>
            </a:r>
            <a:r>
              <a:rPr lang="hu-HU" sz="2000" dirty="0" err="1"/>
              <a:t>the</a:t>
            </a:r>
            <a:r>
              <a:rPr lang="hu-HU" sz="2000" dirty="0"/>
              <a:t> </a:t>
            </a:r>
            <a:r>
              <a:rPr lang="hu-HU" sz="2000" dirty="0" err="1"/>
              <a:t>use</a:t>
            </a:r>
            <a:r>
              <a:rPr lang="hu-HU" sz="2000" dirty="0"/>
              <a:t> of </a:t>
            </a:r>
            <a:r>
              <a:rPr lang="hu-HU" sz="2000" dirty="0" err="1"/>
              <a:t>many</a:t>
            </a:r>
            <a:r>
              <a:rPr lang="hu-HU" sz="2000" dirty="0"/>
              <a:t> </a:t>
            </a:r>
            <a:r>
              <a:rPr lang="hu-HU" sz="2000" dirty="0" err="1"/>
              <a:t>large</a:t>
            </a:r>
            <a:r>
              <a:rPr lang="hu-HU" sz="2000" dirty="0"/>
              <a:t> </a:t>
            </a:r>
            <a:r>
              <a:rPr lang="hu-HU" sz="2000" dirty="0" err="1"/>
              <a:t>coefficients</a:t>
            </a:r>
            <a:endParaRPr lang="en-US" sz="2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Szövegdoboz 6">
                <a:extLst>
                  <a:ext uri="{FF2B5EF4-FFF2-40B4-BE49-F238E27FC236}">
                    <a16:creationId xmlns:a16="http://schemas.microsoft.com/office/drawing/2014/main" id="{121A38AC-0C75-4BEF-BEA1-16ED97F4BD90}"/>
                  </a:ext>
                </a:extLst>
              </p:cNvPr>
              <p:cNvSpPr txBox="1"/>
              <p:nvPr/>
            </p:nvSpPr>
            <p:spPr>
              <a:xfrm>
                <a:off x="525379" y="3686510"/>
                <a:ext cx="6096000" cy="4134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:r>
                  <a:rPr lang="hu-HU" sz="2000" dirty="0" err="1"/>
                  <a:t>Instead</a:t>
                </a:r>
                <a:r>
                  <a:rPr lang="hu-HU" sz="2000" dirty="0"/>
                  <a:t> of </a:t>
                </a:r>
                <a:r>
                  <a:rPr lang="hu-HU" sz="2000" dirty="0" err="1"/>
                  <a:t>simply</a:t>
                </a:r>
                <a:r>
                  <a:rPr lang="hu-HU" sz="2000" dirty="0"/>
                  <a:t> </a:t>
                </a:r>
                <a:r>
                  <a:rPr lang="hu-HU" sz="2000" dirty="0" err="1"/>
                  <a:t>minimizing</a:t>
                </a:r>
                <a:r>
                  <a:rPr lang="hu-HU" sz="2000" dirty="0"/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sz="2000" i="1" smtClean="0"/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/>
                          <m:t>𝑖</m:t>
                        </m:r>
                        <m:r>
                          <a:rPr lang="en-US" sz="2000" b="0" i="1" smtClean="0"/>
                          <m:t>=1</m:t>
                        </m:r>
                      </m:sub>
                      <m:sup>
                        <m:r>
                          <a:rPr lang="en-US" sz="2000" b="0" i="1" smtClean="0"/>
                          <m:t>𝑠</m:t>
                        </m:r>
                      </m:sup>
                      <m:e>
                        <m:sSup>
                          <m:sSupPr>
                            <m:ctrlPr>
                              <a:rPr lang="en-US" sz="2000" i="1" smtClean="0"/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000" i="1" smtClean="0"/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i="1" smtClean="0"/>
                                    </m:ctrlPr>
                                  </m:sSubPr>
                                  <m:e>
                                    <m:r>
                                      <a:rPr lang="en-US" sz="2000" b="0" i="1" smtClean="0"/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000" b="0" i="1" smtClean="0"/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000" b="0" i="1" smtClean="0"/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000" i="1" smtClean="0"/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sz="2000" i="1" smtClean="0"/>
                                        </m:ctrlPr>
                                      </m:accPr>
                                      <m:e>
                                        <m:r>
                                          <a:rPr lang="en-US" sz="2000" i="1" smtClean="0"/>
                                          <m:t>𝑦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000" i="1" smtClean="0"/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sz="2000" b="0" i="1" smtClean="0"/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r>
                  <a:rPr lang="hu-HU" sz="2000" dirty="0"/>
                  <a:t>, </a:t>
                </a:r>
                <a:r>
                  <a:rPr lang="hu-HU" sz="2000" dirty="0" err="1"/>
                  <a:t>let’s</a:t>
                </a:r>
                <a:r>
                  <a:rPr lang="hu-HU" sz="2000" dirty="0"/>
                  <a:t> </a:t>
                </a:r>
                <a:r>
                  <a:rPr lang="hu-HU" sz="2000" dirty="0" err="1"/>
                  <a:t>minimize</a:t>
                </a:r>
                <a:endParaRPr lang="en-US" sz="2000" dirty="0"/>
              </a:p>
            </p:txBody>
          </p:sp>
        </mc:Choice>
        <mc:Fallback>
          <p:sp>
            <p:nvSpPr>
              <p:cNvPr id="7" name="Szövegdoboz 6">
                <a:extLst>
                  <a:ext uri="{FF2B5EF4-FFF2-40B4-BE49-F238E27FC236}">
                    <a16:creationId xmlns:a16="http://schemas.microsoft.com/office/drawing/2014/main" id="{121A38AC-0C75-4BEF-BEA1-16ED97F4BD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379" y="3686510"/>
                <a:ext cx="6096000" cy="413447"/>
              </a:xfrm>
              <a:prstGeom prst="rect">
                <a:avLst/>
              </a:prstGeom>
              <a:blipFill>
                <a:blip r:embed="rId3"/>
                <a:stretch>
                  <a:fillRect l="-1000" t="-114706" r="-200" b="-177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Szövegdoboz 8">
                <a:extLst>
                  <a:ext uri="{FF2B5EF4-FFF2-40B4-BE49-F238E27FC236}">
                    <a16:creationId xmlns:a16="http://schemas.microsoft.com/office/drawing/2014/main" id="{92BC5BF9-2087-4A7D-A21D-931BB5A62F88}"/>
                  </a:ext>
                </a:extLst>
              </p:cNvPr>
              <p:cNvSpPr txBox="1"/>
              <p:nvPr/>
            </p:nvSpPr>
            <p:spPr>
              <a:xfrm>
                <a:off x="2943726" y="4272047"/>
                <a:ext cx="6096000" cy="9269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1800" i="1" smtClean="0"/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b="0" i="1" smtClean="0"/>
                            <m:t>𝑖</m:t>
                          </m:r>
                          <m:r>
                            <a:rPr lang="en-US" sz="1800" b="0" i="1" smtClean="0"/>
                            <m:t>=1</m:t>
                          </m:r>
                        </m:sub>
                        <m:sup>
                          <m:r>
                            <a:rPr lang="en-US" sz="1800" b="0" i="1" smtClean="0"/>
                            <m:t>𝑠</m:t>
                          </m:r>
                        </m:sup>
                        <m:e>
                          <m:sSup>
                            <m:sSupPr>
                              <m:ctrlPr>
                                <a:rPr lang="en-US" sz="1800" i="1" smtClean="0"/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800" i="1" smtClean="0"/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800" i="1" smtClean="0"/>
                                      </m:ctrlPr>
                                    </m:sSubPr>
                                    <m:e>
                                      <m:r>
                                        <a:rPr lang="en-US" sz="1800" b="0" i="1" smtClean="0"/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1800" b="0" i="1" smtClean="0"/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1800" b="0" i="1" smtClean="0"/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1800" i="1" smtClean="0"/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1800" i="1" smtClean="0"/>
                                          </m:ctrlPr>
                                        </m:accPr>
                                        <m:e>
                                          <m:r>
                                            <a:rPr lang="en-US" sz="1800" i="1" smtClean="0"/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1800" i="1" smtClean="0"/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1800" b="0" i="1" smtClean="0"/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hu-HU" sz="1800" b="0" i="1" smtClean="0"/>
                        <m:t>+</m:t>
                      </m:r>
                      <m:r>
                        <a:rPr lang="hu-HU" sz="1800" b="0" i="1" smtClean="0">
                          <a:ea typeface="Cambria Math" panose="02040503050406030204" pitchFamily="18" charset="0"/>
                        </a:rPr>
                        <m:t>𝛼</m:t>
                      </m:r>
                      <m:nary>
                        <m:naryPr>
                          <m:chr m:val="∑"/>
                          <m:ctrlPr>
                            <a:rPr lang="hu-HU" sz="1800" b="0" i="1" smtClean="0"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hu-HU" sz="1800" b="0" i="1" smtClean="0"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hu-HU" sz="1800" b="0" i="1" smtClean="0"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hu-HU" sz="1800" b="0" i="1" smtClean="0">
                              <a:ea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bSup>
                            <m:sSubSupPr>
                              <m:ctrlPr>
                                <a:rPr lang="hu-HU" sz="1800" b="0" i="1" smtClean="0"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hu-HU" sz="1800" b="0" i="1" smtClean="0"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hu-HU" sz="1800" b="0" i="1" smtClean="0"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hu-HU" sz="1800" b="0" i="1" smtClean="0"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hu-HU" sz="1800" b="0" i="1" smtClean="0"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hu-HU" sz="1800" b="0" i="1" smtClean="0">
                              <a:ea typeface="Cambria Math" panose="02040503050406030204" pitchFamily="18" charset="0"/>
                            </a:rPr>
                            <m:t>𝜆</m:t>
                          </m:r>
                          <m:nary>
                            <m:naryPr>
                              <m:chr m:val="∑"/>
                              <m:ctrlPr>
                                <a:rPr lang="hu-HU" sz="1800" b="0" i="1" smtClean="0"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hu-HU" sz="1800" b="0" i="1" smtClean="0"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hu-HU" sz="1800" b="0" i="1" smtClean="0"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hu-HU" sz="1800" b="0" i="1" smtClean="0"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p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hu-HU" sz="1800" b="0" i="1" smtClean="0"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hu-HU" sz="1800" b="0" i="1" smtClean="0"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hu-HU" sz="1800" b="0" i="1" smtClean="0">
                                          <a:ea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hu-HU" sz="1800" b="0" i="1" smtClean="0">
                                          <a:ea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9" name="Szövegdoboz 8">
                <a:extLst>
                  <a:ext uri="{FF2B5EF4-FFF2-40B4-BE49-F238E27FC236}">
                    <a16:creationId xmlns:a16="http://schemas.microsoft.com/office/drawing/2014/main" id="{92BC5BF9-2087-4A7D-A21D-931BB5A62F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3726" y="4272047"/>
                <a:ext cx="6096000" cy="9269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Szövegdoboz 7">
                <a:extLst>
                  <a:ext uri="{FF2B5EF4-FFF2-40B4-BE49-F238E27FC236}">
                    <a16:creationId xmlns:a16="http://schemas.microsoft.com/office/drawing/2014/main" id="{B7572D44-E6F7-4196-BD8B-B4A4F8580A61}"/>
                  </a:ext>
                </a:extLst>
              </p:cNvPr>
              <p:cNvSpPr txBox="1"/>
              <p:nvPr/>
            </p:nvSpPr>
            <p:spPr>
              <a:xfrm>
                <a:off x="525378" y="5377213"/>
                <a:ext cx="9685421" cy="13234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hu-HU" sz="2000" i="1" smtClean="0">
                        <a:ea typeface="Cambria Math" panose="02040503050406030204" pitchFamily="18" charset="0"/>
                      </a:rPr>
                      <m:t>𝛼</m:t>
                    </m:r>
                    <m:r>
                      <a:rPr lang="hu-HU" sz="2000" b="0" i="1" smtClean="0">
                        <a:ea typeface="Cambria Math" panose="02040503050406030204" pitchFamily="18" charset="0"/>
                      </a:rPr>
                      <m:t>=0, </m:t>
                    </m:r>
                    <m:r>
                      <a:rPr lang="hu-HU" sz="2000" b="0" i="1" smtClean="0">
                        <a:ea typeface="Cambria Math" panose="02040503050406030204" pitchFamily="18" charset="0"/>
                      </a:rPr>
                      <m:t>𝜆</m:t>
                    </m:r>
                    <m:r>
                      <a:rPr lang="hu-HU" sz="2000" b="0" i="1" smtClean="0"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hu-HU" sz="2000" dirty="0"/>
                  <a:t> → </a:t>
                </a:r>
                <a:r>
                  <a:rPr lang="hu-HU" sz="2000" dirty="0" err="1"/>
                  <a:t>ordinary</a:t>
                </a:r>
                <a:r>
                  <a:rPr lang="hu-HU" sz="2000" dirty="0"/>
                  <a:t> </a:t>
                </a:r>
                <a:r>
                  <a:rPr lang="hu-HU" sz="2000" dirty="0" err="1"/>
                  <a:t>least</a:t>
                </a:r>
                <a:r>
                  <a:rPr lang="hu-HU" sz="2000" dirty="0"/>
                  <a:t> </a:t>
                </a:r>
                <a:r>
                  <a:rPr lang="hu-HU" sz="2000" dirty="0" err="1"/>
                  <a:t>squares</a:t>
                </a:r>
                <a:endParaRPr lang="hu-HU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hu-HU" sz="2000" i="1" smtClean="0">
                        <a:ea typeface="Cambria Math" panose="02040503050406030204" pitchFamily="18" charset="0"/>
                      </a:rPr>
                      <m:t>𝛼</m:t>
                    </m:r>
                    <m:r>
                      <a:rPr lang="hu-HU" sz="2000" b="0" i="1" smtClean="0">
                        <a:ea typeface="Cambria Math" panose="02040503050406030204" pitchFamily="18" charset="0"/>
                      </a:rPr>
                      <m:t>=0, </m:t>
                    </m:r>
                    <m:r>
                      <a:rPr lang="hu-HU" sz="2000" b="0" i="1" smtClean="0">
                        <a:ea typeface="Cambria Math" panose="02040503050406030204" pitchFamily="18" charset="0"/>
                      </a:rPr>
                      <m:t>𝜆</m:t>
                    </m:r>
                    <m:r>
                      <a:rPr lang="hu-HU" sz="2000" b="0" i="1" smtClean="0">
                        <a:ea typeface="Cambria Math" panose="02040503050406030204" pitchFamily="18" charset="0"/>
                      </a:rPr>
                      <m:t>≠</m:t>
                    </m:r>
                    <m:r>
                      <a:rPr lang="hu-HU" sz="2000" b="0" i="1" smtClean="0"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hu-HU" sz="2000" dirty="0"/>
                  <a:t> → ”Lasso </a:t>
                </a:r>
                <a:r>
                  <a:rPr lang="hu-HU" sz="2000" dirty="0" err="1"/>
                  <a:t>regression</a:t>
                </a:r>
                <a:r>
                  <a:rPr lang="hu-HU" sz="2000" dirty="0"/>
                  <a:t>” (L1-regularization)</a:t>
                </a:r>
                <a:endParaRPr lang="en-US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hu-HU" sz="2000" i="1" smtClean="0">
                        <a:ea typeface="Cambria Math" panose="02040503050406030204" pitchFamily="18" charset="0"/>
                      </a:rPr>
                      <m:t>𝛼</m:t>
                    </m:r>
                    <m:r>
                      <a:rPr lang="hu-HU" sz="2000" i="1" smtClean="0">
                        <a:ea typeface="Cambria Math" panose="02040503050406030204" pitchFamily="18" charset="0"/>
                      </a:rPr>
                      <m:t>≠0, </m:t>
                    </m:r>
                    <m:r>
                      <a:rPr lang="hu-HU" sz="2000" b="0" i="1" smtClean="0">
                        <a:ea typeface="Cambria Math" panose="02040503050406030204" pitchFamily="18" charset="0"/>
                      </a:rPr>
                      <m:t>𝜆</m:t>
                    </m:r>
                    <m:r>
                      <a:rPr lang="hu-HU" sz="2000" b="0" i="1" smtClean="0">
                        <a:ea typeface="Cambria Math" panose="02040503050406030204" pitchFamily="18" charset="0"/>
                      </a:rPr>
                      <m:t>=</m:t>
                    </m:r>
                    <m:r>
                      <a:rPr lang="hu-HU" sz="2000" b="0" i="1" smtClean="0"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hu-HU" sz="2000" dirty="0"/>
                  <a:t> → ”</a:t>
                </a:r>
                <a:r>
                  <a:rPr lang="hu-HU" sz="2000" dirty="0" err="1"/>
                  <a:t>Ridge</a:t>
                </a:r>
                <a:r>
                  <a:rPr lang="hu-HU" sz="2000" dirty="0"/>
                  <a:t> </a:t>
                </a:r>
                <a:r>
                  <a:rPr lang="hu-HU" sz="2000" dirty="0" err="1"/>
                  <a:t>regression</a:t>
                </a:r>
                <a:r>
                  <a:rPr lang="hu-HU" sz="2000" dirty="0"/>
                  <a:t>” (L2-regularization)</a:t>
                </a:r>
                <a:endParaRPr lang="en-US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hu-HU" sz="2000" i="1" smtClean="0">
                        <a:ea typeface="Cambria Math" panose="02040503050406030204" pitchFamily="18" charset="0"/>
                      </a:rPr>
                      <m:t>𝛼</m:t>
                    </m:r>
                    <m:r>
                      <a:rPr lang="hu-HU" sz="2000" i="1" smtClean="0">
                        <a:ea typeface="Cambria Math" panose="02040503050406030204" pitchFamily="18" charset="0"/>
                      </a:rPr>
                      <m:t>≠0, </m:t>
                    </m:r>
                    <m:r>
                      <a:rPr lang="hu-HU" sz="2000" b="0" i="1" smtClean="0">
                        <a:ea typeface="Cambria Math" panose="02040503050406030204" pitchFamily="18" charset="0"/>
                      </a:rPr>
                      <m:t>𝜆</m:t>
                    </m:r>
                    <m:r>
                      <a:rPr lang="hu-HU" sz="2000" b="0" i="1" smtClean="0">
                        <a:ea typeface="Cambria Math" panose="02040503050406030204" pitchFamily="18" charset="0"/>
                      </a:rPr>
                      <m:t>≠</m:t>
                    </m:r>
                    <m:r>
                      <a:rPr lang="hu-HU" sz="2000" b="0" i="1" smtClean="0"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hu-HU" sz="2000" dirty="0"/>
                  <a:t> → ”</a:t>
                </a:r>
                <a:r>
                  <a:rPr lang="hu-HU" sz="2000" dirty="0" err="1"/>
                  <a:t>ElasticNet</a:t>
                </a:r>
                <a:r>
                  <a:rPr lang="hu-HU" sz="2000" dirty="0"/>
                  <a:t>”</a:t>
                </a:r>
              </a:p>
            </p:txBody>
          </p:sp>
        </mc:Choice>
        <mc:Fallback>
          <p:sp>
            <p:nvSpPr>
              <p:cNvPr id="8" name="Szövegdoboz 7">
                <a:extLst>
                  <a:ext uri="{FF2B5EF4-FFF2-40B4-BE49-F238E27FC236}">
                    <a16:creationId xmlns:a16="http://schemas.microsoft.com/office/drawing/2014/main" id="{B7572D44-E6F7-4196-BD8B-B4A4F8580A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378" y="5377213"/>
                <a:ext cx="9685421" cy="1323439"/>
              </a:xfrm>
              <a:prstGeom prst="rect">
                <a:avLst/>
              </a:prstGeom>
              <a:blipFill>
                <a:blip r:embed="rId5"/>
                <a:stretch>
                  <a:fillRect l="-566" t="-2304" b="-78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78864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Egyenes összekötő 10">
            <a:extLst>
              <a:ext uri="{FF2B5EF4-FFF2-40B4-BE49-F238E27FC236}">
                <a16:creationId xmlns:a16="http://schemas.microsoft.com/office/drawing/2014/main" id="{D92F799A-A664-4F39-8D04-F5DA740B5389}"/>
              </a:ext>
            </a:extLst>
          </p:cNvPr>
          <p:cNvCxnSpPr/>
          <p:nvPr/>
        </p:nvCxnSpPr>
        <p:spPr>
          <a:xfrm>
            <a:off x="525379" y="308649"/>
            <a:ext cx="0" cy="882315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ím 1">
            <a:extLst>
              <a:ext uri="{FF2B5EF4-FFF2-40B4-BE49-F238E27FC236}">
                <a16:creationId xmlns:a16="http://schemas.microsoft.com/office/drawing/2014/main" id="{1220A9F1-8B42-4A49-9AF1-B3499ED7C93E}"/>
              </a:ext>
            </a:extLst>
          </p:cNvPr>
          <p:cNvSpPr txBox="1">
            <a:spLocks/>
          </p:cNvSpPr>
          <p:nvPr/>
        </p:nvSpPr>
        <p:spPr>
          <a:xfrm>
            <a:off x="751412" y="-1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Linear regression – avoiding overfitting</a:t>
            </a:r>
          </a:p>
        </p:txBody>
      </p:sp>
      <p:sp>
        <p:nvSpPr>
          <p:cNvPr id="13" name="Szövegdoboz 12">
            <a:extLst>
              <a:ext uri="{FF2B5EF4-FFF2-40B4-BE49-F238E27FC236}">
                <a16:creationId xmlns:a16="http://schemas.microsoft.com/office/drawing/2014/main" id="{37BA5E63-5170-43EE-9A59-DFE601FA0E00}"/>
              </a:ext>
            </a:extLst>
          </p:cNvPr>
          <p:cNvSpPr txBox="1"/>
          <p:nvPr/>
        </p:nvSpPr>
        <p:spPr>
          <a:xfrm>
            <a:off x="419098" y="1612237"/>
            <a:ext cx="1142799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000" b="1" dirty="0"/>
              <a:t>Number of features: 27K / 450K / 850K  </a:t>
            </a:r>
            <a:r>
              <a:rPr lang="en-US" sz="2000" dirty="0"/>
              <a:t>(depending on measurement platform)</a:t>
            </a:r>
          </a:p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000" b="1" dirty="0"/>
              <a:t>Number of patients: 10K at best </a:t>
            </a:r>
            <a:r>
              <a:rPr lang="en-US" sz="2000" dirty="0"/>
              <a:t>(depending on data availability and research funds)</a:t>
            </a:r>
          </a:p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B0F0"/>
                </a:solidFill>
              </a:rPr>
              <a:t>There is an enormous chance of overfitting the model if we use all </a:t>
            </a:r>
            <a:r>
              <a:rPr lang="en-US" sz="2000" b="1" dirty="0">
                <a:solidFill>
                  <a:srgbClr val="00B0F0"/>
                </a:solidFill>
                <a:cs typeface="Times New Roman" panose="02020603050405020304" pitchFamily="18" charset="0"/>
              </a:rPr>
              <a:t>β</a:t>
            </a:r>
            <a:r>
              <a:rPr lang="en-US" sz="2000" b="1" dirty="0">
                <a:solidFill>
                  <a:srgbClr val="00B0F0"/>
                </a:solidFill>
              </a:rPr>
              <a:t>-values for prediction!</a:t>
            </a:r>
          </a:p>
        </p:txBody>
      </p:sp>
      <p:sp>
        <p:nvSpPr>
          <p:cNvPr id="41" name="Szövegdoboz 40">
            <a:extLst>
              <a:ext uri="{FF2B5EF4-FFF2-40B4-BE49-F238E27FC236}">
                <a16:creationId xmlns:a16="http://schemas.microsoft.com/office/drawing/2014/main" id="{581EA082-92C0-4276-BBCB-C09E9F454FF2}"/>
              </a:ext>
            </a:extLst>
          </p:cNvPr>
          <p:cNvSpPr txBox="1"/>
          <p:nvPr/>
        </p:nvSpPr>
        <p:spPr>
          <a:xfrm>
            <a:off x="419098" y="3048298"/>
            <a:ext cx="114279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spcBef>
                <a:spcPts val="1200"/>
              </a:spcBef>
            </a:pPr>
            <a:r>
              <a:rPr lang="en-US" sz="2400" b="1" dirty="0">
                <a:solidFill>
                  <a:srgbClr val="00B0F0"/>
                </a:solidFill>
              </a:rPr>
              <a:t>→ REGULARIZATION! </a:t>
            </a:r>
            <a:r>
              <a:rPr lang="en-US" sz="2000" dirty="0"/>
              <a:t>~ punishing the use of many large coefficients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Szövegdoboz 6">
                <a:extLst>
                  <a:ext uri="{FF2B5EF4-FFF2-40B4-BE49-F238E27FC236}">
                    <a16:creationId xmlns:a16="http://schemas.microsoft.com/office/drawing/2014/main" id="{121A38AC-0C75-4BEF-BEA1-16ED97F4BD90}"/>
                  </a:ext>
                </a:extLst>
              </p:cNvPr>
              <p:cNvSpPr txBox="1"/>
              <p:nvPr/>
            </p:nvSpPr>
            <p:spPr>
              <a:xfrm>
                <a:off x="525379" y="3686510"/>
                <a:ext cx="6096000" cy="4134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:r>
                  <a:rPr lang="en-US" sz="2000" dirty="0"/>
                  <a:t>Instead of simply minimizing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sz="2000" i="1" smtClean="0"/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/>
                          <m:t>𝑖</m:t>
                        </m:r>
                        <m:r>
                          <a:rPr lang="en-US" sz="2000" b="0" i="1" smtClean="0"/>
                          <m:t>=1</m:t>
                        </m:r>
                      </m:sub>
                      <m:sup>
                        <m:r>
                          <a:rPr lang="en-US" sz="2000" b="0" i="1" smtClean="0"/>
                          <m:t>𝑠</m:t>
                        </m:r>
                      </m:sup>
                      <m:e>
                        <m:sSup>
                          <m:sSupPr>
                            <m:ctrlPr>
                              <a:rPr lang="en-US" sz="2000" i="1" smtClean="0"/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000" i="1" smtClean="0"/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i="1" smtClean="0"/>
                                    </m:ctrlPr>
                                  </m:sSubPr>
                                  <m:e>
                                    <m:r>
                                      <a:rPr lang="en-US" sz="2000" b="0" i="1" smtClean="0"/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000" b="0" i="1" smtClean="0"/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000" b="0" i="1" smtClean="0"/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000" i="1" smtClean="0"/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sz="2000" i="1" smtClean="0"/>
                                        </m:ctrlPr>
                                      </m:accPr>
                                      <m:e>
                                        <m:r>
                                          <a:rPr lang="en-US" sz="2000" i="1" smtClean="0"/>
                                          <m:t>𝑦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000" i="1" smtClean="0"/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sz="2000" b="0" i="1" smtClean="0"/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US" sz="2000" dirty="0"/>
                  <a:t>, let’s minimize</a:t>
                </a:r>
              </a:p>
            </p:txBody>
          </p:sp>
        </mc:Choice>
        <mc:Fallback>
          <p:sp>
            <p:nvSpPr>
              <p:cNvPr id="7" name="Szövegdoboz 6">
                <a:extLst>
                  <a:ext uri="{FF2B5EF4-FFF2-40B4-BE49-F238E27FC236}">
                    <a16:creationId xmlns:a16="http://schemas.microsoft.com/office/drawing/2014/main" id="{121A38AC-0C75-4BEF-BEA1-16ED97F4BD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379" y="3686510"/>
                <a:ext cx="6096000" cy="413447"/>
              </a:xfrm>
              <a:prstGeom prst="rect">
                <a:avLst/>
              </a:prstGeom>
              <a:blipFill>
                <a:blip r:embed="rId3"/>
                <a:stretch>
                  <a:fillRect l="-1000" t="-114706" r="-200" b="-177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Szövegdoboz 8">
                <a:extLst>
                  <a:ext uri="{FF2B5EF4-FFF2-40B4-BE49-F238E27FC236}">
                    <a16:creationId xmlns:a16="http://schemas.microsoft.com/office/drawing/2014/main" id="{92BC5BF9-2087-4A7D-A21D-931BB5A62F88}"/>
                  </a:ext>
                </a:extLst>
              </p:cNvPr>
              <p:cNvSpPr txBox="1"/>
              <p:nvPr/>
            </p:nvSpPr>
            <p:spPr>
              <a:xfrm>
                <a:off x="2943726" y="4272047"/>
                <a:ext cx="6096000" cy="9269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1800" i="1" smtClean="0"/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b="0" i="1" smtClean="0"/>
                            <m:t>𝑖</m:t>
                          </m:r>
                          <m:r>
                            <a:rPr lang="en-US" sz="1800" b="0" i="1" smtClean="0"/>
                            <m:t>=1</m:t>
                          </m:r>
                        </m:sub>
                        <m:sup>
                          <m:r>
                            <a:rPr lang="en-US" sz="1800" b="0" i="1" smtClean="0"/>
                            <m:t>𝑠</m:t>
                          </m:r>
                        </m:sup>
                        <m:e>
                          <m:sSup>
                            <m:sSupPr>
                              <m:ctrlPr>
                                <a:rPr lang="en-US" sz="1800" i="1" smtClean="0"/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800" i="1" smtClean="0"/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800" i="1" smtClean="0"/>
                                      </m:ctrlPr>
                                    </m:sSubPr>
                                    <m:e>
                                      <m:r>
                                        <a:rPr lang="en-US" sz="1800" b="0" i="1" smtClean="0"/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1800" b="0" i="1" smtClean="0"/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1800" b="0" i="1" smtClean="0"/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1800" i="1" smtClean="0"/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1800" i="1" smtClean="0"/>
                                          </m:ctrlPr>
                                        </m:accPr>
                                        <m:e>
                                          <m:r>
                                            <a:rPr lang="en-US" sz="1800" i="1" smtClean="0"/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1800" i="1" smtClean="0"/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1800" b="0" i="1" smtClean="0"/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sz="1800" b="0" i="1" smtClean="0"/>
                        <m:t>+</m:t>
                      </m:r>
                      <m:r>
                        <a:rPr lang="en-US" sz="1800" b="0" i="1" smtClean="0">
                          <a:ea typeface="Cambria Math" panose="02040503050406030204" pitchFamily="18" charset="0"/>
                        </a:rPr>
                        <m:t>𝛼</m:t>
                      </m:r>
                      <m:nary>
                        <m:naryPr>
                          <m:chr m:val="∑"/>
                          <m:ctrlPr>
                            <a:rPr lang="en-US" sz="1800" b="0" i="1" smtClean="0"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b="0" i="1" smtClean="0"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800" b="0" i="1" smtClean="0"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b="0" i="1" smtClean="0">
                              <a:ea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1800" b="0" i="1" smtClean="0"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800" b="0" i="1" smtClean="0"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1800" b="0" i="1" smtClean="0"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sz="1800" b="0" i="1" smtClean="0"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1800" b="0" i="1" smtClean="0"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800" b="0" i="1" smtClean="0">
                              <a:ea typeface="Cambria Math" panose="02040503050406030204" pitchFamily="18" charset="0"/>
                            </a:rPr>
                            <m:t>𝜆</m:t>
                          </m:r>
                          <m:nary>
                            <m:naryPr>
                              <m:chr m:val="∑"/>
                              <m:ctrlPr>
                                <a:rPr lang="en-US" sz="1800" b="0" i="1" smtClean="0"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1800" b="0" i="1" smtClean="0"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1800" b="0" i="1" smtClean="0"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800" b="0" i="1" smtClean="0"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p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1800" b="0" i="1" smtClean="0"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800" b="0" i="1" smtClean="0"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b="0" i="1" smtClean="0">
                                          <a:ea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sz="1800" b="0" i="1" smtClean="0">
                                          <a:ea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9" name="Szövegdoboz 8">
                <a:extLst>
                  <a:ext uri="{FF2B5EF4-FFF2-40B4-BE49-F238E27FC236}">
                    <a16:creationId xmlns:a16="http://schemas.microsoft.com/office/drawing/2014/main" id="{92BC5BF9-2087-4A7D-A21D-931BB5A62F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3726" y="4272047"/>
                <a:ext cx="6096000" cy="9269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églalap: lekerekített 13">
            <a:extLst>
              <a:ext uri="{FF2B5EF4-FFF2-40B4-BE49-F238E27FC236}">
                <a16:creationId xmlns:a16="http://schemas.microsoft.com/office/drawing/2014/main" id="{B4643D51-514B-4459-AB93-42641D4277A9}"/>
              </a:ext>
            </a:extLst>
          </p:cNvPr>
          <p:cNvSpPr/>
          <p:nvPr/>
        </p:nvSpPr>
        <p:spPr>
          <a:xfrm>
            <a:off x="7818949" y="5360885"/>
            <a:ext cx="4028142" cy="1198657"/>
          </a:xfrm>
          <a:prstGeom prst="roundRect">
            <a:avLst>
              <a:gd name="adj" fmla="val 12456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Szövegdoboz 14">
                <a:extLst>
                  <a:ext uri="{FF2B5EF4-FFF2-40B4-BE49-F238E27FC236}">
                    <a16:creationId xmlns:a16="http://schemas.microsoft.com/office/drawing/2014/main" id="{1B8E2330-6130-4020-B296-C26277CDD4D1}"/>
                  </a:ext>
                </a:extLst>
              </p:cNvPr>
              <p:cNvSpPr txBox="1"/>
              <p:nvPr/>
            </p:nvSpPr>
            <p:spPr>
              <a:xfrm>
                <a:off x="7818949" y="5360886"/>
                <a:ext cx="4028142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What do you think would happen if either </a:t>
                </a:r>
                <a14:m>
                  <m:oMath xmlns:m="http://schemas.openxmlformats.org/officeDocument/2006/math">
                    <m:r>
                      <a:rPr lang="en-US" i="1" smtClean="0"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i="1" smtClean="0">
                        <a:ea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en-US" dirty="0"/>
                  <a:t> 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 smtClean="0">
                        <a:ea typeface="Cambria Math" panose="02040503050406030204" pitchFamily="18" charset="0"/>
                      </a:rPr>
                      <m:t>λ</m:t>
                    </m:r>
                    <m:r>
                      <a:rPr lang="en-US" i="1">
                        <a:ea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en-US" dirty="0"/>
                  <a:t> ?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How would you choose the optimal </a:t>
                </a:r>
                <a14:m>
                  <m:oMath xmlns:m="http://schemas.openxmlformats.org/officeDocument/2006/math">
                    <m:r>
                      <a:rPr lang="en-US" i="1" smtClean="0"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smtClean="0"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/>
                  <a:t> ?</a:t>
                </a:r>
              </a:p>
            </p:txBody>
          </p:sp>
        </mc:Choice>
        <mc:Fallback>
          <p:sp>
            <p:nvSpPr>
              <p:cNvPr id="15" name="Szövegdoboz 14">
                <a:extLst>
                  <a:ext uri="{FF2B5EF4-FFF2-40B4-BE49-F238E27FC236}">
                    <a16:creationId xmlns:a16="http://schemas.microsoft.com/office/drawing/2014/main" id="{1B8E2330-6130-4020-B296-C26277CDD4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8949" y="5360886"/>
                <a:ext cx="4028142" cy="1200329"/>
              </a:xfrm>
              <a:prstGeom prst="rect">
                <a:avLst/>
              </a:prstGeom>
              <a:blipFill>
                <a:blip r:embed="rId5"/>
                <a:stretch>
                  <a:fillRect l="-1061" t="-2538" b="-71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Szövegdoboz 15">
                <a:extLst>
                  <a:ext uri="{FF2B5EF4-FFF2-40B4-BE49-F238E27FC236}">
                    <a16:creationId xmlns:a16="http://schemas.microsoft.com/office/drawing/2014/main" id="{30F2E529-8E8F-41F1-9B31-8DDF1C89F06A}"/>
                  </a:ext>
                </a:extLst>
              </p:cNvPr>
              <p:cNvSpPr txBox="1"/>
              <p:nvPr/>
            </p:nvSpPr>
            <p:spPr>
              <a:xfrm>
                <a:off x="525378" y="5377213"/>
                <a:ext cx="9685421" cy="13234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 smtClean="0"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sz="2000" b="0" i="1" smtClean="0">
                        <a:ea typeface="Cambria Math" panose="02040503050406030204" pitchFamily="18" charset="0"/>
                      </a:rPr>
                      <m:t>=0, </m:t>
                    </m:r>
                    <m:r>
                      <a:rPr lang="en-US" sz="2000" b="0" i="1" smtClean="0"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sz="2000" b="0" i="1" smtClean="0"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000" dirty="0"/>
                  <a:t> → ordinary least squares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 smtClean="0"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sz="2000" b="0" i="1" smtClean="0">
                        <a:ea typeface="Cambria Math" panose="02040503050406030204" pitchFamily="18" charset="0"/>
                      </a:rPr>
                      <m:t>=0, </m:t>
                    </m:r>
                    <m:r>
                      <a:rPr lang="en-US" sz="2000" b="0" i="1" smtClean="0"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sz="2000" b="0" i="1" smtClean="0"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sz="2000" b="0" i="1" smtClean="0"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2000" dirty="0"/>
                  <a:t> → ”Lasso regression” (L1-regularization)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 smtClean="0"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sz="2000" i="1" smtClean="0">
                        <a:ea typeface="Cambria Math" panose="02040503050406030204" pitchFamily="18" charset="0"/>
                      </a:rPr>
                      <m:t>≠0, </m:t>
                    </m:r>
                    <m:r>
                      <a:rPr lang="en-US" sz="2000" b="0" i="1" smtClean="0"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sz="2000" b="0" i="1" smtClean="0"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2000" dirty="0"/>
                  <a:t> → ”Ridge regression” (L2-regularization)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 smtClean="0"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sz="2000" i="1" smtClean="0">
                        <a:ea typeface="Cambria Math" panose="02040503050406030204" pitchFamily="18" charset="0"/>
                      </a:rPr>
                      <m:t>≠0, </m:t>
                    </m:r>
                    <m:r>
                      <a:rPr lang="en-US" sz="2000" b="0" i="1" smtClean="0"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sz="2000" b="0" i="1" smtClean="0"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sz="2000" b="0" i="1" smtClean="0"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2000" dirty="0"/>
                  <a:t> → ”</a:t>
                </a:r>
                <a:r>
                  <a:rPr lang="en-US" sz="2000" dirty="0" err="1"/>
                  <a:t>ElasticNet</a:t>
                </a:r>
                <a:r>
                  <a:rPr lang="en-US" sz="2000" dirty="0"/>
                  <a:t>”</a:t>
                </a:r>
              </a:p>
            </p:txBody>
          </p:sp>
        </mc:Choice>
        <mc:Fallback>
          <p:sp>
            <p:nvSpPr>
              <p:cNvPr id="16" name="Szövegdoboz 15">
                <a:extLst>
                  <a:ext uri="{FF2B5EF4-FFF2-40B4-BE49-F238E27FC236}">
                    <a16:creationId xmlns:a16="http://schemas.microsoft.com/office/drawing/2014/main" id="{30F2E529-8E8F-41F1-9B31-8DDF1C89F0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378" y="5377213"/>
                <a:ext cx="9685421" cy="1323439"/>
              </a:xfrm>
              <a:prstGeom prst="rect">
                <a:avLst/>
              </a:prstGeom>
              <a:blipFill>
                <a:blip r:embed="rId6"/>
                <a:stretch>
                  <a:fillRect l="-566" t="-2304" b="-78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602005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Egyenes összekötő 10">
            <a:extLst>
              <a:ext uri="{FF2B5EF4-FFF2-40B4-BE49-F238E27FC236}">
                <a16:creationId xmlns:a16="http://schemas.microsoft.com/office/drawing/2014/main" id="{D92F799A-A664-4F39-8D04-F5DA740B5389}"/>
              </a:ext>
            </a:extLst>
          </p:cNvPr>
          <p:cNvCxnSpPr/>
          <p:nvPr/>
        </p:nvCxnSpPr>
        <p:spPr>
          <a:xfrm>
            <a:off x="525379" y="308649"/>
            <a:ext cx="0" cy="882315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ím 1">
            <a:extLst>
              <a:ext uri="{FF2B5EF4-FFF2-40B4-BE49-F238E27FC236}">
                <a16:creationId xmlns:a16="http://schemas.microsoft.com/office/drawing/2014/main" id="{1220A9F1-8B42-4A49-9AF1-B3499ED7C93E}"/>
              </a:ext>
            </a:extLst>
          </p:cNvPr>
          <p:cNvSpPr txBox="1">
            <a:spLocks/>
          </p:cNvSpPr>
          <p:nvPr/>
        </p:nvSpPr>
        <p:spPr>
          <a:xfrm>
            <a:off x="751412" y="-1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Constructing the ”epigenetic clock”</a:t>
            </a:r>
          </a:p>
        </p:txBody>
      </p:sp>
      <p:sp>
        <p:nvSpPr>
          <p:cNvPr id="17" name="Szövegdoboz 16">
            <a:extLst>
              <a:ext uri="{FF2B5EF4-FFF2-40B4-BE49-F238E27FC236}">
                <a16:creationId xmlns:a16="http://schemas.microsoft.com/office/drawing/2014/main" id="{DEAF9723-35D4-475A-B80D-5BE82A0EA198}"/>
              </a:ext>
            </a:extLst>
          </p:cNvPr>
          <p:cNvSpPr txBox="1"/>
          <p:nvPr/>
        </p:nvSpPr>
        <p:spPr>
          <a:xfrm>
            <a:off x="419098" y="1612237"/>
            <a:ext cx="114279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For details, check out </a:t>
            </a:r>
            <a:r>
              <a:rPr lang="en-US" sz="2000" b="1" dirty="0"/>
              <a:t>Horvath (2013): DNA methylation age of human tissues and cell types</a:t>
            </a:r>
          </a:p>
        </p:txBody>
      </p:sp>
    </p:spTree>
    <p:extLst>
      <p:ext uri="{BB962C8B-B14F-4D97-AF65-F5344CB8AC3E}">
        <p14:creationId xmlns:p14="http://schemas.microsoft.com/office/powerpoint/2010/main" val="21651749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Egyenes összekötő 10">
            <a:extLst>
              <a:ext uri="{FF2B5EF4-FFF2-40B4-BE49-F238E27FC236}">
                <a16:creationId xmlns:a16="http://schemas.microsoft.com/office/drawing/2014/main" id="{D92F799A-A664-4F39-8D04-F5DA740B5389}"/>
              </a:ext>
            </a:extLst>
          </p:cNvPr>
          <p:cNvCxnSpPr/>
          <p:nvPr/>
        </p:nvCxnSpPr>
        <p:spPr>
          <a:xfrm>
            <a:off x="525379" y="308649"/>
            <a:ext cx="0" cy="882315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ím 1">
            <a:extLst>
              <a:ext uri="{FF2B5EF4-FFF2-40B4-BE49-F238E27FC236}">
                <a16:creationId xmlns:a16="http://schemas.microsoft.com/office/drawing/2014/main" id="{1220A9F1-8B42-4A49-9AF1-B3499ED7C93E}"/>
              </a:ext>
            </a:extLst>
          </p:cNvPr>
          <p:cNvSpPr txBox="1">
            <a:spLocks/>
          </p:cNvSpPr>
          <p:nvPr/>
        </p:nvSpPr>
        <p:spPr>
          <a:xfrm>
            <a:off x="751412" y="-1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Constructing the ”epigenetic clock”</a:t>
            </a:r>
          </a:p>
        </p:txBody>
      </p:sp>
      <p:sp>
        <p:nvSpPr>
          <p:cNvPr id="17" name="Szövegdoboz 16">
            <a:extLst>
              <a:ext uri="{FF2B5EF4-FFF2-40B4-BE49-F238E27FC236}">
                <a16:creationId xmlns:a16="http://schemas.microsoft.com/office/drawing/2014/main" id="{DEAF9723-35D4-475A-B80D-5BE82A0EA198}"/>
              </a:ext>
            </a:extLst>
          </p:cNvPr>
          <p:cNvSpPr txBox="1"/>
          <p:nvPr/>
        </p:nvSpPr>
        <p:spPr>
          <a:xfrm>
            <a:off x="419098" y="1612237"/>
            <a:ext cx="11427993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For details, check out </a:t>
            </a:r>
            <a:r>
              <a:rPr lang="en-US" sz="2000" b="1" dirty="0"/>
              <a:t>Horvath (2013): DNA methylation age of human tissues and cell types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Training &amp; test data:</a:t>
            </a:r>
            <a:endParaRPr lang="hu-HU" sz="2000" dirty="0"/>
          </a:p>
          <a:p>
            <a:pPr marL="800100" lvl="1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hu-HU" sz="2000" dirty="0" err="1"/>
              <a:t>Publicly</a:t>
            </a:r>
            <a:r>
              <a:rPr lang="hu-HU" sz="2000" dirty="0"/>
              <a:t> </a:t>
            </a:r>
            <a:r>
              <a:rPr lang="hu-HU" sz="2000" dirty="0" err="1"/>
              <a:t>available</a:t>
            </a:r>
            <a:endParaRPr lang="hu-HU" sz="2000" dirty="0"/>
          </a:p>
          <a:p>
            <a:pPr marL="800100" lvl="1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hu-HU" sz="2000" dirty="0" err="1"/>
              <a:t>From</a:t>
            </a:r>
            <a:r>
              <a:rPr lang="hu-HU" sz="2000" dirty="0"/>
              <a:t> </a:t>
            </a:r>
            <a:r>
              <a:rPr lang="hu-HU" sz="2000" dirty="0" err="1"/>
              <a:t>healthy</a:t>
            </a:r>
            <a:r>
              <a:rPr lang="hu-HU" sz="2000" dirty="0"/>
              <a:t> </a:t>
            </a:r>
            <a:r>
              <a:rPr lang="hu-HU" sz="2000" dirty="0" err="1"/>
              <a:t>donors</a:t>
            </a:r>
            <a:endParaRPr lang="hu-HU" sz="2000" dirty="0"/>
          </a:p>
          <a:p>
            <a:pPr marL="800100" lvl="1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hu-HU" sz="2000" dirty="0"/>
              <a:t>The </a:t>
            </a:r>
            <a:r>
              <a:rPr lang="hu-HU" sz="2000" dirty="0" err="1"/>
              <a:t>data</a:t>
            </a:r>
            <a:r>
              <a:rPr lang="hu-HU" sz="2000" dirty="0"/>
              <a:t> </a:t>
            </a:r>
            <a:r>
              <a:rPr lang="hu-HU" sz="2000" dirty="0" err="1"/>
              <a:t>from</a:t>
            </a:r>
            <a:r>
              <a:rPr lang="hu-HU" sz="2000" dirty="0"/>
              <a:t> a </a:t>
            </a:r>
            <a:r>
              <a:rPr lang="hu-HU" sz="2000" dirty="0" err="1"/>
              <a:t>specific</a:t>
            </a:r>
            <a:r>
              <a:rPr lang="hu-HU" sz="2000" dirty="0"/>
              <a:t> </a:t>
            </a:r>
            <a:r>
              <a:rPr lang="hu-HU" sz="2000" dirty="0" err="1"/>
              <a:t>study</a:t>
            </a:r>
            <a:r>
              <a:rPr lang="hu-HU" sz="2000" dirty="0"/>
              <a:t> </a:t>
            </a:r>
            <a:r>
              <a:rPr lang="hu-HU" sz="2000" dirty="0" err="1"/>
              <a:t>was</a:t>
            </a:r>
            <a:r>
              <a:rPr lang="hu-HU" sz="2000" dirty="0"/>
              <a:t> </a:t>
            </a:r>
            <a:r>
              <a:rPr lang="hu-HU" sz="2000" dirty="0" err="1"/>
              <a:t>never</a:t>
            </a:r>
            <a:r>
              <a:rPr lang="hu-HU" sz="2000" dirty="0"/>
              <a:t> </a:t>
            </a:r>
            <a:r>
              <a:rPr lang="hu-HU" sz="2000" dirty="0" err="1"/>
              <a:t>split</a:t>
            </a:r>
            <a:r>
              <a:rPr lang="hu-HU" sz="2000" dirty="0"/>
              <a:t> </a:t>
            </a:r>
            <a:r>
              <a:rPr lang="hu-HU" sz="2000" dirty="0" err="1"/>
              <a:t>between</a:t>
            </a:r>
            <a:r>
              <a:rPr lang="hu-HU" sz="2000" dirty="0"/>
              <a:t> </a:t>
            </a:r>
            <a:r>
              <a:rPr lang="hu-HU" sz="2000" dirty="0" err="1"/>
              <a:t>train</a:t>
            </a:r>
            <a:r>
              <a:rPr lang="hu-HU" sz="2000" dirty="0"/>
              <a:t> &amp; test </a:t>
            </a:r>
            <a:r>
              <a:rPr lang="hu-HU" sz="2000" dirty="0" err="1"/>
              <a:t>sets</a:t>
            </a:r>
            <a:endParaRPr lang="en-US" sz="2000" dirty="0"/>
          </a:p>
          <a:p>
            <a:pPr marL="800100" lvl="1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Two different measurement platforms (27K &amp; 450K Illumina </a:t>
            </a:r>
            <a:r>
              <a:rPr lang="en-US" sz="2000" dirty="0" err="1"/>
              <a:t>beadchip</a:t>
            </a:r>
            <a:r>
              <a:rPr lang="en-US" sz="2000" dirty="0"/>
              <a:t>)</a:t>
            </a:r>
          </a:p>
          <a:p>
            <a:pPr marL="800100" lvl="1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Many different tissues</a:t>
            </a:r>
          </a:p>
        </p:txBody>
      </p:sp>
    </p:spTree>
    <p:extLst>
      <p:ext uri="{BB962C8B-B14F-4D97-AF65-F5344CB8AC3E}">
        <p14:creationId xmlns:p14="http://schemas.microsoft.com/office/powerpoint/2010/main" val="16999262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Egyenes összekötő 10">
            <a:extLst>
              <a:ext uri="{FF2B5EF4-FFF2-40B4-BE49-F238E27FC236}">
                <a16:creationId xmlns:a16="http://schemas.microsoft.com/office/drawing/2014/main" id="{D92F799A-A664-4F39-8D04-F5DA740B5389}"/>
              </a:ext>
            </a:extLst>
          </p:cNvPr>
          <p:cNvCxnSpPr/>
          <p:nvPr/>
        </p:nvCxnSpPr>
        <p:spPr>
          <a:xfrm>
            <a:off x="525379" y="308649"/>
            <a:ext cx="0" cy="882315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ím 1">
            <a:extLst>
              <a:ext uri="{FF2B5EF4-FFF2-40B4-BE49-F238E27FC236}">
                <a16:creationId xmlns:a16="http://schemas.microsoft.com/office/drawing/2014/main" id="{1220A9F1-8B42-4A49-9AF1-B3499ED7C93E}"/>
              </a:ext>
            </a:extLst>
          </p:cNvPr>
          <p:cNvSpPr txBox="1">
            <a:spLocks/>
          </p:cNvSpPr>
          <p:nvPr/>
        </p:nvSpPr>
        <p:spPr>
          <a:xfrm>
            <a:off x="751412" y="-1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Constructing the ”epigenetic clock”</a:t>
            </a:r>
          </a:p>
        </p:txBody>
      </p:sp>
      <p:sp>
        <p:nvSpPr>
          <p:cNvPr id="17" name="Szövegdoboz 16">
            <a:extLst>
              <a:ext uri="{FF2B5EF4-FFF2-40B4-BE49-F238E27FC236}">
                <a16:creationId xmlns:a16="http://schemas.microsoft.com/office/drawing/2014/main" id="{DEAF9723-35D4-475A-B80D-5BE82A0EA198}"/>
              </a:ext>
            </a:extLst>
          </p:cNvPr>
          <p:cNvSpPr txBox="1"/>
          <p:nvPr/>
        </p:nvSpPr>
        <p:spPr>
          <a:xfrm>
            <a:off x="419098" y="1612237"/>
            <a:ext cx="11427993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For details, check out </a:t>
            </a:r>
            <a:r>
              <a:rPr lang="en-US" sz="2000" b="1" dirty="0"/>
              <a:t>Horvath (2013): DNA methylation age of human tissues and cell types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Training &amp; test data:</a:t>
            </a:r>
            <a:endParaRPr lang="hu-HU" sz="2000" dirty="0"/>
          </a:p>
          <a:p>
            <a:pPr marL="800100" lvl="1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hu-HU" sz="2000" dirty="0" err="1"/>
              <a:t>Publicly</a:t>
            </a:r>
            <a:r>
              <a:rPr lang="hu-HU" sz="2000" dirty="0"/>
              <a:t> </a:t>
            </a:r>
            <a:r>
              <a:rPr lang="hu-HU" sz="2000" dirty="0" err="1"/>
              <a:t>available</a:t>
            </a:r>
            <a:endParaRPr lang="hu-HU" sz="2000" dirty="0"/>
          </a:p>
          <a:p>
            <a:pPr marL="800100" lvl="1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hu-HU" sz="2000" dirty="0" err="1"/>
              <a:t>From</a:t>
            </a:r>
            <a:r>
              <a:rPr lang="hu-HU" sz="2000" dirty="0"/>
              <a:t> </a:t>
            </a:r>
            <a:r>
              <a:rPr lang="hu-HU" sz="2000" dirty="0" err="1"/>
              <a:t>healthy</a:t>
            </a:r>
            <a:r>
              <a:rPr lang="hu-HU" sz="2000" dirty="0"/>
              <a:t> </a:t>
            </a:r>
            <a:r>
              <a:rPr lang="hu-HU" sz="2000" dirty="0" err="1"/>
              <a:t>donors</a:t>
            </a:r>
            <a:endParaRPr lang="hu-HU" sz="2000" dirty="0"/>
          </a:p>
          <a:p>
            <a:pPr marL="800100" lvl="1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hu-HU" sz="2000" dirty="0"/>
              <a:t>The </a:t>
            </a:r>
            <a:r>
              <a:rPr lang="hu-HU" sz="2000" dirty="0" err="1"/>
              <a:t>data</a:t>
            </a:r>
            <a:r>
              <a:rPr lang="hu-HU" sz="2000" dirty="0"/>
              <a:t> </a:t>
            </a:r>
            <a:r>
              <a:rPr lang="hu-HU" sz="2000" dirty="0" err="1"/>
              <a:t>from</a:t>
            </a:r>
            <a:r>
              <a:rPr lang="hu-HU" sz="2000" dirty="0"/>
              <a:t> a </a:t>
            </a:r>
            <a:r>
              <a:rPr lang="hu-HU" sz="2000" dirty="0" err="1"/>
              <a:t>specific</a:t>
            </a:r>
            <a:r>
              <a:rPr lang="hu-HU" sz="2000" dirty="0"/>
              <a:t> </a:t>
            </a:r>
            <a:r>
              <a:rPr lang="hu-HU" sz="2000" dirty="0" err="1"/>
              <a:t>study</a:t>
            </a:r>
            <a:r>
              <a:rPr lang="hu-HU" sz="2000" dirty="0"/>
              <a:t> </a:t>
            </a:r>
            <a:r>
              <a:rPr lang="hu-HU" sz="2000" dirty="0" err="1"/>
              <a:t>was</a:t>
            </a:r>
            <a:r>
              <a:rPr lang="hu-HU" sz="2000" dirty="0"/>
              <a:t> </a:t>
            </a:r>
            <a:r>
              <a:rPr lang="hu-HU" sz="2000" dirty="0" err="1"/>
              <a:t>never</a:t>
            </a:r>
            <a:r>
              <a:rPr lang="hu-HU" sz="2000" dirty="0"/>
              <a:t> </a:t>
            </a:r>
            <a:r>
              <a:rPr lang="hu-HU" sz="2000" dirty="0" err="1"/>
              <a:t>split</a:t>
            </a:r>
            <a:r>
              <a:rPr lang="hu-HU" sz="2000" dirty="0"/>
              <a:t> </a:t>
            </a:r>
            <a:r>
              <a:rPr lang="hu-HU" sz="2000" dirty="0" err="1"/>
              <a:t>between</a:t>
            </a:r>
            <a:r>
              <a:rPr lang="hu-HU" sz="2000" dirty="0"/>
              <a:t> </a:t>
            </a:r>
            <a:r>
              <a:rPr lang="hu-HU" sz="2000" dirty="0" err="1"/>
              <a:t>train</a:t>
            </a:r>
            <a:r>
              <a:rPr lang="hu-HU" sz="2000" dirty="0"/>
              <a:t> &amp; test </a:t>
            </a:r>
            <a:r>
              <a:rPr lang="hu-HU" sz="2000" dirty="0" err="1"/>
              <a:t>sets</a:t>
            </a:r>
            <a:endParaRPr lang="en-US" sz="2000" dirty="0"/>
          </a:p>
          <a:p>
            <a:pPr marL="800100" lvl="1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Two different measurement platforms (27K &amp; 450K Illumina </a:t>
            </a:r>
            <a:r>
              <a:rPr lang="en-US" sz="2000" dirty="0" err="1"/>
              <a:t>beadchip</a:t>
            </a:r>
            <a:r>
              <a:rPr lang="en-US" sz="2000" dirty="0"/>
              <a:t>)</a:t>
            </a:r>
          </a:p>
          <a:p>
            <a:pPr marL="800100" lvl="1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Many different tissues</a:t>
            </a:r>
          </a:p>
        </p:txBody>
      </p:sp>
      <p:pic>
        <p:nvPicPr>
          <p:cNvPr id="5" name="Ábra 4" descr="Vonalas nyíl: enyhén ívelt egyszínű kitöltéssel">
            <a:extLst>
              <a:ext uri="{FF2B5EF4-FFF2-40B4-BE49-F238E27FC236}">
                <a16:creationId xmlns:a16="http://schemas.microsoft.com/office/drawing/2014/main" id="{7A51F322-86FA-4101-9AC1-930B5BCE3F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498814">
            <a:off x="3414723" y="2606864"/>
            <a:ext cx="775867" cy="775867"/>
          </a:xfrm>
          <a:prstGeom prst="rect">
            <a:avLst/>
          </a:prstGeom>
        </p:spPr>
      </p:pic>
      <p:grpSp>
        <p:nvGrpSpPr>
          <p:cNvPr id="6" name="Csoportba foglalás 5">
            <a:extLst>
              <a:ext uri="{FF2B5EF4-FFF2-40B4-BE49-F238E27FC236}">
                <a16:creationId xmlns:a16="http://schemas.microsoft.com/office/drawing/2014/main" id="{8BFC1C4D-8AC2-4587-8E2F-C6FDFD778492}"/>
              </a:ext>
            </a:extLst>
          </p:cNvPr>
          <p:cNvGrpSpPr/>
          <p:nvPr/>
        </p:nvGrpSpPr>
        <p:grpSpPr>
          <a:xfrm>
            <a:off x="4241724" y="2578645"/>
            <a:ext cx="851808" cy="416152"/>
            <a:chOff x="7778844" y="5360886"/>
            <a:chExt cx="851808" cy="416152"/>
          </a:xfrm>
        </p:grpSpPr>
        <p:sp>
          <p:nvSpPr>
            <p:cNvPr id="7" name="Téglalap: lekerekített 6">
              <a:extLst>
                <a:ext uri="{FF2B5EF4-FFF2-40B4-BE49-F238E27FC236}">
                  <a16:creationId xmlns:a16="http://schemas.microsoft.com/office/drawing/2014/main" id="{FEFB6BDC-0C09-43A2-909A-FEAF550D2D9C}"/>
                </a:ext>
              </a:extLst>
            </p:cNvPr>
            <p:cNvSpPr/>
            <p:nvPr/>
          </p:nvSpPr>
          <p:spPr>
            <a:xfrm>
              <a:off x="7778844" y="5376928"/>
              <a:ext cx="851808" cy="400110"/>
            </a:xfrm>
            <a:prstGeom prst="roundRect">
              <a:avLst>
                <a:gd name="adj" fmla="val 12456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  <p:sp>
          <p:nvSpPr>
            <p:cNvPr id="8" name="Szövegdoboz 7">
              <a:extLst>
                <a:ext uri="{FF2B5EF4-FFF2-40B4-BE49-F238E27FC236}">
                  <a16:creationId xmlns:a16="http://schemas.microsoft.com/office/drawing/2014/main" id="{CDE48ABD-C317-4DF6-B999-8EA92A17FE40}"/>
                </a:ext>
              </a:extLst>
            </p:cNvPr>
            <p:cNvSpPr txBox="1"/>
            <p:nvPr/>
          </p:nvSpPr>
          <p:spPr>
            <a:xfrm>
              <a:off x="7818949" y="5360886"/>
              <a:ext cx="79566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2000" dirty="0" err="1"/>
                <a:t>Why</a:t>
              </a:r>
              <a:r>
                <a:rPr lang="hu-HU" sz="2000" dirty="0"/>
                <a:t>?</a:t>
              </a:r>
              <a:endParaRPr 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620616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zövegdoboz 12">
            <a:extLst>
              <a:ext uri="{FF2B5EF4-FFF2-40B4-BE49-F238E27FC236}">
                <a16:creationId xmlns:a16="http://schemas.microsoft.com/office/drawing/2014/main" id="{8AB30D1F-8380-4222-BC4E-EBF10EBE7B41}"/>
              </a:ext>
            </a:extLst>
          </p:cNvPr>
          <p:cNvSpPr txBox="1"/>
          <p:nvPr/>
        </p:nvSpPr>
        <p:spPr>
          <a:xfrm>
            <a:off x="419098" y="1612237"/>
            <a:ext cx="11427993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For details, check out </a:t>
            </a:r>
            <a:r>
              <a:rPr lang="en-US" sz="2000" b="1" dirty="0"/>
              <a:t>Horvath (2013): DNA methylation age of human tissues and cell types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Training &amp; test data:</a:t>
            </a:r>
            <a:endParaRPr lang="hu-HU" sz="2000" dirty="0"/>
          </a:p>
          <a:p>
            <a:pPr marL="800100" lvl="1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hu-HU" sz="2000" dirty="0" err="1"/>
              <a:t>Publicly</a:t>
            </a:r>
            <a:r>
              <a:rPr lang="hu-HU" sz="2000" dirty="0"/>
              <a:t> </a:t>
            </a:r>
            <a:r>
              <a:rPr lang="hu-HU" sz="2000" dirty="0" err="1"/>
              <a:t>available</a:t>
            </a:r>
            <a:endParaRPr lang="hu-HU" sz="2000" dirty="0"/>
          </a:p>
          <a:p>
            <a:pPr marL="800100" lvl="1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hu-HU" sz="2000" dirty="0" err="1"/>
              <a:t>From</a:t>
            </a:r>
            <a:r>
              <a:rPr lang="hu-HU" sz="2000" dirty="0"/>
              <a:t> </a:t>
            </a:r>
            <a:r>
              <a:rPr lang="hu-HU" sz="2000" dirty="0" err="1"/>
              <a:t>healthy</a:t>
            </a:r>
            <a:r>
              <a:rPr lang="hu-HU" sz="2000" dirty="0"/>
              <a:t> </a:t>
            </a:r>
            <a:r>
              <a:rPr lang="hu-HU" sz="2000" dirty="0" err="1"/>
              <a:t>donors</a:t>
            </a:r>
            <a:endParaRPr lang="hu-HU" sz="2000" dirty="0"/>
          </a:p>
          <a:p>
            <a:pPr marL="800100" lvl="1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hu-HU" sz="2000" dirty="0"/>
              <a:t>The </a:t>
            </a:r>
            <a:r>
              <a:rPr lang="hu-HU" sz="2000" dirty="0" err="1"/>
              <a:t>data</a:t>
            </a:r>
            <a:r>
              <a:rPr lang="hu-HU" sz="2000" dirty="0"/>
              <a:t> </a:t>
            </a:r>
            <a:r>
              <a:rPr lang="hu-HU" sz="2000" dirty="0" err="1"/>
              <a:t>from</a:t>
            </a:r>
            <a:r>
              <a:rPr lang="hu-HU" sz="2000" dirty="0"/>
              <a:t> a </a:t>
            </a:r>
            <a:r>
              <a:rPr lang="hu-HU" sz="2000" dirty="0" err="1"/>
              <a:t>specific</a:t>
            </a:r>
            <a:r>
              <a:rPr lang="hu-HU" sz="2000" dirty="0"/>
              <a:t> </a:t>
            </a:r>
            <a:r>
              <a:rPr lang="hu-HU" sz="2000" dirty="0" err="1"/>
              <a:t>study</a:t>
            </a:r>
            <a:r>
              <a:rPr lang="hu-HU" sz="2000" dirty="0"/>
              <a:t> </a:t>
            </a:r>
            <a:r>
              <a:rPr lang="hu-HU" sz="2000" dirty="0" err="1"/>
              <a:t>was</a:t>
            </a:r>
            <a:r>
              <a:rPr lang="hu-HU" sz="2000" dirty="0"/>
              <a:t> </a:t>
            </a:r>
            <a:r>
              <a:rPr lang="hu-HU" sz="2000" dirty="0" err="1"/>
              <a:t>never</a:t>
            </a:r>
            <a:r>
              <a:rPr lang="hu-HU" sz="2000" dirty="0"/>
              <a:t> </a:t>
            </a:r>
            <a:r>
              <a:rPr lang="hu-HU" sz="2000" dirty="0" err="1"/>
              <a:t>split</a:t>
            </a:r>
            <a:r>
              <a:rPr lang="hu-HU" sz="2000" dirty="0"/>
              <a:t> </a:t>
            </a:r>
            <a:r>
              <a:rPr lang="hu-HU" sz="2000" dirty="0" err="1"/>
              <a:t>between</a:t>
            </a:r>
            <a:r>
              <a:rPr lang="hu-HU" sz="2000" dirty="0"/>
              <a:t> </a:t>
            </a:r>
            <a:r>
              <a:rPr lang="hu-HU" sz="2000" dirty="0" err="1"/>
              <a:t>train</a:t>
            </a:r>
            <a:r>
              <a:rPr lang="hu-HU" sz="2000" dirty="0"/>
              <a:t> &amp; test </a:t>
            </a:r>
            <a:r>
              <a:rPr lang="hu-HU" sz="2000" dirty="0" err="1"/>
              <a:t>sets</a:t>
            </a:r>
            <a:endParaRPr lang="en-US" sz="2000" dirty="0"/>
          </a:p>
          <a:p>
            <a:pPr marL="800100" lvl="1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Two different measurement platforms (27K &amp; 450K Illumina </a:t>
            </a:r>
            <a:r>
              <a:rPr lang="en-US" sz="2000" dirty="0" err="1"/>
              <a:t>beadchip</a:t>
            </a:r>
            <a:r>
              <a:rPr lang="en-US" sz="2000" dirty="0"/>
              <a:t>)</a:t>
            </a:r>
          </a:p>
          <a:p>
            <a:pPr marL="800100" lvl="1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Many different tissues</a:t>
            </a:r>
          </a:p>
        </p:txBody>
      </p:sp>
      <p:cxnSp>
        <p:nvCxnSpPr>
          <p:cNvPr id="11" name="Egyenes összekötő 10">
            <a:extLst>
              <a:ext uri="{FF2B5EF4-FFF2-40B4-BE49-F238E27FC236}">
                <a16:creationId xmlns:a16="http://schemas.microsoft.com/office/drawing/2014/main" id="{D92F799A-A664-4F39-8D04-F5DA740B5389}"/>
              </a:ext>
            </a:extLst>
          </p:cNvPr>
          <p:cNvCxnSpPr/>
          <p:nvPr/>
        </p:nvCxnSpPr>
        <p:spPr>
          <a:xfrm>
            <a:off x="525379" y="308649"/>
            <a:ext cx="0" cy="882315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ím 1">
            <a:extLst>
              <a:ext uri="{FF2B5EF4-FFF2-40B4-BE49-F238E27FC236}">
                <a16:creationId xmlns:a16="http://schemas.microsoft.com/office/drawing/2014/main" id="{1220A9F1-8B42-4A49-9AF1-B3499ED7C93E}"/>
              </a:ext>
            </a:extLst>
          </p:cNvPr>
          <p:cNvSpPr txBox="1">
            <a:spLocks/>
          </p:cNvSpPr>
          <p:nvPr/>
        </p:nvSpPr>
        <p:spPr>
          <a:xfrm>
            <a:off x="751412" y="-1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Constructing the ”epigenetic clock”</a:t>
            </a:r>
          </a:p>
        </p:txBody>
      </p:sp>
      <p:pic>
        <p:nvPicPr>
          <p:cNvPr id="5" name="Ábra 4" descr="Vonalas nyíl: enyhén ívelt egyszínű kitöltéssel">
            <a:extLst>
              <a:ext uri="{FF2B5EF4-FFF2-40B4-BE49-F238E27FC236}">
                <a16:creationId xmlns:a16="http://schemas.microsoft.com/office/drawing/2014/main" id="{78EC7905-00B6-409B-9028-BC56E30421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498814">
            <a:off x="8540175" y="2959790"/>
            <a:ext cx="775867" cy="775867"/>
          </a:xfrm>
          <a:prstGeom prst="rect">
            <a:avLst/>
          </a:prstGeom>
        </p:spPr>
      </p:pic>
      <p:grpSp>
        <p:nvGrpSpPr>
          <p:cNvPr id="7" name="Csoportba foglalás 6">
            <a:extLst>
              <a:ext uri="{FF2B5EF4-FFF2-40B4-BE49-F238E27FC236}">
                <a16:creationId xmlns:a16="http://schemas.microsoft.com/office/drawing/2014/main" id="{B8146475-3BBD-4D76-9AD3-FE41379E3CD5}"/>
              </a:ext>
            </a:extLst>
          </p:cNvPr>
          <p:cNvGrpSpPr/>
          <p:nvPr/>
        </p:nvGrpSpPr>
        <p:grpSpPr>
          <a:xfrm>
            <a:off x="9367176" y="2931571"/>
            <a:ext cx="851808" cy="416152"/>
            <a:chOff x="7778844" y="5360886"/>
            <a:chExt cx="851808" cy="416152"/>
          </a:xfrm>
        </p:grpSpPr>
        <p:sp>
          <p:nvSpPr>
            <p:cNvPr id="9" name="Téglalap: lekerekített 8">
              <a:extLst>
                <a:ext uri="{FF2B5EF4-FFF2-40B4-BE49-F238E27FC236}">
                  <a16:creationId xmlns:a16="http://schemas.microsoft.com/office/drawing/2014/main" id="{731ED478-CBC7-4901-B5A9-07F0024221B2}"/>
                </a:ext>
              </a:extLst>
            </p:cNvPr>
            <p:cNvSpPr/>
            <p:nvPr/>
          </p:nvSpPr>
          <p:spPr>
            <a:xfrm>
              <a:off x="7778844" y="5376928"/>
              <a:ext cx="851808" cy="400110"/>
            </a:xfrm>
            <a:prstGeom prst="roundRect">
              <a:avLst>
                <a:gd name="adj" fmla="val 12456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  <p:sp>
          <p:nvSpPr>
            <p:cNvPr id="10" name="Szövegdoboz 9">
              <a:extLst>
                <a:ext uri="{FF2B5EF4-FFF2-40B4-BE49-F238E27FC236}">
                  <a16:creationId xmlns:a16="http://schemas.microsoft.com/office/drawing/2014/main" id="{C0CEABC6-AA51-4FC9-969F-64C945651177}"/>
                </a:ext>
              </a:extLst>
            </p:cNvPr>
            <p:cNvSpPr txBox="1"/>
            <p:nvPr/>
          </p:nvSpPr>
          <p:spPr>
            <a:xfrm>
              <a:off x="7818949" y="5360886"/>
              <a:ext cx="79566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2000" dirty="0" err="1"/>
                <a:t>Why</a:t>
              </a:r>
              <a:r>
                <a:rPr lang="hu-HU" sz="2000" dirty="0"/>
                <a:t>?</a:t>
              </a:r>
              <a:endParaRPr 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42115992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Egyenes összekötő 10">
            <a:extLst>
              <a:ext uri="{FF2B5EF4-FFF2-40B4-BE49-F238E27FC236}">
                <a16:creationId xmlns:a16="http://schemas.microsoft.com/office/drawing/2014/main" id="{D92F799A-A664-4F39-8D04-F5DA740B5389}"/>
              </a:ext>
            </a:extLst>
          </p:cNvPr>
          <p:cNvCxnSpPr/>
          <p:nvPr/>
        </p:nvCxnSpPr>
        <p:spPr>
          <a:xfrm>
            <a:off x="525379" y="308649"/>
            <a:ext cx="0" cy="882315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ím 1">
            <a:extLst>
              <a:ext uri="{FF2B5EF4-FFF2-40B4-BE49-F238E27FC236}">
                <a16:creationId xmlns:a16="http://schemas.microsoft.com/office/drawing/2014/main" id="{1220A9F1-8B42-4A49-9AF1-B3499ED7C93E}"/>
              </a:ext>
            </a:extLst>
          </p:cNvPr>
          <p:cNvSpPr txBox="1">
            <a:spLocks/>
          </p:cNvSpPr>
          <p:nvPr/>
        </p:nvSpPr>
        <p:spPr>
          <a:xfrm>
            <a:off x="751412" y="-1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Constructing the ”epigenetic clock”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Szövegdoboz 16">
                <a:extLst>
                  <a:ext uri="{FF2B5EF4-FFF2-40B4-BE49-F238E27FC236}">
                    <a16:creationId xmlns:a16="http://schemas.microsoft.com/office/drawing/2014/main" id="{DEAF9723-35D4-475A-B80D-5BE82A0EA198}"/>
                  </a:ext>
                </a:extLst>
              </p:cNvPr>
              <p:cNvSpPr txBox="1"/>
              <p:nvPr/>
            </p:nvSpPr>
            <p:spPr>
              <a:xfrm>
                <a:off x="419098" y="1612237"/>
                <a:ext cx="11427993" cy="30931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spcBef>
                    <a:spcPts val="1200"/>
                  </a:spcBef>
                  <a:buFont typeface="Arial" panose="020B0604020202020204" pitchFamily="34" charset="0"/>
                  <a:buChar char="•"/>
                </a:pPr>
                <a:r>
                  <a:rPr lang="en-US" sz="2000" dirty="0"/>
                  <a:t>For details, check out </a:t>
                </a:r>
                <a:r>
                  <a:rPr lang="en-US" sz="2000" b="1" dirty="0"/>
                  <a:t>Horvath (2013): DNA methylation age of human tissues and cell types</a:t>
                </a:r>
              </a:p>
              <a:p>
                <a:pPr marL="342900" indent="-34290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sz="2000" dirty="0"/>
                  <a:t>Training &amp; test data:</a:t>
                </a:r>
                <a:endParaRPr lang="hu-HU" sz="2000" dirty="0"/>
              </a:p>
              <a:p>
                <a:pPr marL="800100" lvl="1" indent="-34290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hu-HU" sz="2000" dirty="0" err="1"/>
                  <a:t>Publicly</a:t>
                </a:r>
                <a:r>
                  <a:rPr lang="hu-HU" sz="2000" dirty="0"/>
                  <a:t> </a:t>
                </a:r>
                <a:r>
                  <a:rPr lang="hu-HU" sz="2000" dirty="0" err="1"/>
                  <a:t>available</a:t>
                </a:r>
                <a:endParaRPr lang="hu-HU" sz="2000" dirty="0"/>
              </a:p>
              <a:p>
                <a:pPr marL="800100" lvl="1" indent="-34290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hu-HU" sz="2000" dirty="0" err="1"/>
                  <a:t>From</a:t>
                </a:r>
                <a:r>
                  <a:rPr lang="hu-HU" sz="2000" dirty="0"/>
                  <a:t> </a:t>
                </a:r>
                <a:r>
                  <a:rPr lang="hu-HU" sz="2000" dirty="0" err="1"/>
                  <a:t>healthy</a:t>
                </a:r>
                <a:r>
                  <a:rPr lang="hu-HU" sz="2000" dirty="0"/>
                  <a:t> </a:t>
                </a:r>
                <a:r>
                  <a:rPr lang="hu-HU" sz="2000" dirty="0" err="1"/>
                  <a:t>donors</a:t>
                </a:r>
                <a:endParaRPr lang="hu-HU" sz="2000" dirty="0"/>
              </a:p>
              <a:p>
                <a:pPr marL="800100" lvl="1" indent="-34290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hu-HU" sz="2000" dirty="0"/>
                  <a:t>The </a:t>
                </a:r>
                <a:r>
                  <a:rPr lang="hu-HU" sz="2000" dirty="0" err="1"/>
                  <a:t>data</a:t>
                </a:r>
                <a:r>
                  <a:rPr lang="hu-HU" sz="2000" dirty="0"/>
                  <a:t> </a:t>
                </a:r>
                <a:r>
                  <a:rPr lang="hu-HU" sz="2000" dirty="0" err="1"/>
                  <a:t>from</a:t>
                </a:r>
                <a:r>
                  <a:rPr lang="hu-HU" sz="2000" dirty="0"/>
                  <a:t> a </a:t>
                </a:r>
                <a:r>
                  <a:rPr lang="hu-HU" sz="2000" dirty="0" err="1"/>
                  <a:t>specific</a:t>
                </a:r>
                <a:r>
                  <a:rPr lang="hu-HU" sz="2000" dirty="0"/>
                  <a:t> </a:t>
                </a:r>
                <a:r>
                  <a:rPr lang="hu-HU" sz="2000" dirty="0" err="1"/>
                  <a:t>study</a:t>
                </a:r>
                <a:r>
                  <a:rPr lang="hu-HU" sz="2000" dirty="0"/>
                  <a:t> </a:t>
                </a:r>
                <a:r>
                  <a:rPr lang="hu-HU" sz="2000" dirty="0" err="1"/>
                  <a:t>was</a:t>
                </a:r>
                <a:r>
                  <a:rPr lang="hu-HU" sz="2000" dirty="0"/>
                  <a:t> </a:t>
                </a:r>
                <a:r>
                  <a:rPr lang="hu-HU" sz="2000" dirty="0" err="1"/>
                  <a:t>never</a:t>
                </a:r>
                <a:r>
                  <a:rPr lang="hu-HU" sz="2000" dirty="0"/>
                  <a:t> </a:t>
                </a:r>
                <a:r>
                  <a:rPr lang="hu-HU" sz="2000" dirty="0" err="1"/>
                  <a:t>split</a:t>
                </a:r>
                <a:r>
                  <a:rPr lang="hu-HU" sz="2000" dirty="0"/>
                  <a:t> </a:t>
                </a:r>
                <a:r>
                  <a:rPr lang="hu-HU" sz="2000" dirty="0" err="1"/>
                  <a:t>between</a:t>
                </a:r>
                <a:r>
                  <a:rPr lang="hu-HU" sz="2000" dirty="0"/>
                  <a:t> </a:t>
                </a:r>
                <a:r>
                  <a:rPr lang="hu-HU" sz="2000" dirty="0" err="1"/>
                  <a:t>train</a:t>
                </a:r>
                <a:r>
                  <a:rPr lang="hu-HU" sz="2000" dirty="0"/>
                  <a:t> &amp; test </a:t>
                </a:r>
                <a:r>
                  <a:rPr lang="hu-HU" sz="2000" dirty="0" err="1"/>
                  <a:t>sets</a:t>
                </a:r>
                <a:endParaRPr lang="en-US" sz="2000" dirty="0"/>
              </a:p>
              <a:p>
                <a:pPr marL="800100" lvl="1" indent="-34290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sz="2000" dirty="0"/>
                  <a:t>Two different measurement platforms (27K &amp; 450K Illumina </a:t>
                </a:r>
                <a:r>
                  <a:rPr lang="en-US" sz="2000" dirty="0" err="1"/>
                  <a:t>beadchip</a:t>
                </a:r>
                <a:r>
                  <a:rPr lang="en-US" sz="2000" dirty="0"/>
                  <a:t>)</a:t>
                </a:r>
              </a:p>
              <a:p>
                <a:pPr marL="800100" lvl="1" indent="-34290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sz="2000" dirty="0"/>
                  <a:t>Many different tissues</a:t>
                </a:r>
              </a:p>
              <a:p>
                <a:pPr marL="342900" indent="-34290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sz="2000" dirty="0" err="1"/>
                  <a:t>ElasticNet</a:t>
                </a:r>
                <a:r>
                  <a:rPr lang="en-US" sz="2000" dirty="0"/>
                  <a:t> model with 10-fold cross-validation → </a:t>
                </a:r>
                <a:r>
                  <a:rPr lang="en-US" sz="2000" b="1" dirty="0"/>
                  <a:t>353 non-zero coefficients + intercept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US" sz="2000" b="1" dirty="0"/>
                  <a:t>)</a:t>
                </a:r>
              </a:p>
            </p:txBody>
          </p:sp>
        </mc:Choice>
        <mc:Fallback>
          <p:sp>
            <p:nvSpPr>
              <p:cNvPr id="17" name="Szövegdoboz 16">
                <a:extLst>
                  <a:ext uri="{FF2B5EF4-FFF2-40B4-BE49-F238E27FC236}">
                    <a16:creationId xmlns:a16="http://schemas.microsoft.com/office/drawing/2014/main" id="{DEAF9723-35D4-475A-B80D-5BE82A0EA1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098" y="1612237"/>
                <a:ext cx="11427993" cy="3093154"/>
              </a:xfrm>
              <a:prstGeom prst="rect">
                <a:avLst/>
              </a:prstGeom>
              <a:blipFill>
                <a:blip r:embed="rId3"/>
                <a:stretch>
                  <a:fillRect l="-480" t="-984" b="-25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931757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Egyenes összekötő 10">
            <a:extLst>
              <a:ext uri="{FF2B5EF4-FFF2-40B4-BE49-F238E27FC236}">
                <a16:creationId xmlns:a16="http://schemas.microsoft.com/office/drawing/2014/main" id="{D92F799A-A664-4F39-8D04-F5DA740B5389}"/>
              </a:ext>
            </a:extLst>
          </p:cNvPr>
          <p:cNvCxnSpPr/>
          <p:nvPr/>
        </p:nvCxnSpPr>
        <p:spPr>
          <a:xfrm>
            <a:off x="525379" y="308649"/>
            <a:ext cx="0" cy="882315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ím 1">
            <a:extLst>
              <a:ext uri="{FF2B5EF4-FFF2-40B4-BE49-F238E27FC236}">
                <a16:creationId xmlns:a16="http://schemas.microsoft.com/office/drawing/2014/main" id="{1220A9F1-8B42-4A49-9AF1-B3499ED7C93E}"/>
              </a:ext>
            </a:extLst>
          </p:cNvPr>
          <p:cNvSpPr txBox="1">
            <a:spLocks/>
          </p:cNvSpPr>
          <p:nvPr/>
        </p:nvSpPr>
        <p:spPr>
          <a:xfrm>
            <a:off x="751412" y="-1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Constructing the ”epigenetic clock”</a:t>
            </a:r>
          </a:p>
        </p:txBody>
      </p:sp>
      <p:pic>
        <p:nvPicPr>
          <p:cNvPr id="22" name="Ábra 21" descr="Vonalas nyíl: enyhén ívelt egyszínű kitöltéssel">
            <a:extLst>
              <a:ext uri="{FF2B5EF4-FFF2-40B4-BE49-F238E27FC236}">
                <a16:creationId xmlns:a16="http://schemas.microsoft.com/office/drawing/2014/main" id="{69202A1A-26DD-4E3B-8B4C-955017E39D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362868">
            <a:off x="3799733" y="4507853"/>
            <a:ext cx="775867" cy="775867"/>
          </a:xfrm>
          <a:prstGeom prst="rect">
            <a:avLst/>
          </a:prstGeom>
        </p:spPr>
      </p:pic>
      <p:grpSp>
        <p:nvGrpSpPr>
          <p:cNvPr id="2" name="Csoportba foglalás 1">
            <a:extLst>
              <a:ext uri="{FF2B5EF4-FFF2-40B4-BE49-F238E27FC236}">
                <a16:creationId xmlns:a16="http://schemas.microsoft.com/office/drawing/2014/main" id="{CDF04FF8-8617-4DA1-A707-0BF975CCA64F}"/>
              </a:ext>
            </a:extLst>
          </p:cNvPr>
          <p:cNvGrpSpPr/>
          <p:nvPr/>
        </p:nvGrpSpPr>
        <p:grpSpPr>
          <a:xfrm>
            <a:off x="4636660" y="4895786"/>
            <a:ext cx="1660818" cy="491601"/>
            <a:chOff x="4937667" y="5084968"/>
            <a:chExt cx="1660818" cy="491601"/>
          </a:xfrm>
        </p:grpSpPr>
        <p:sp>
          <p:nvSpPr>
            <p:cNvPr id="24" name="Téglalap: lekerekített 23">
              <a:extLst>
                <a:ext uri="{FF2B5EF4-FFF2-40B4-BE49-F238E27FC236}">
                  <a16:creationId xmlns:a16="http://schemas.microsoft.com/office/drawing/2014/main" id="{5DA4FCD4-0A42-4BF9-A257-96221E7AE2CF}"/>
                </a:ext>
              </a:extLst>
            </p:cNvPr>
            <p:cNvSpPr/>
            <p:nvPr/>
          </p:nvSpPr>
          <p:spPr>
            <a:xfrm>
              <a:off x="4937667" y="5084968"/>
              <a:ext cx="1660818" cy="491601"/>
            </a:xfrm>
            <a:prstGeom prst="roundRect">
              <a:avLst>
                <a:gd name="adj" fmla="val 12456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  <p:sp>
          <p:nvSpPr>
            <p:cNvPr id="25" name="Szövegdoboz 24">
              <a:extLst>
                <a:ext uri="{FF2B5EF4-FFF2-40B4-BE49-F238E27FC236}">
                  <a16:creationId xmlns:a16="http://schemas.microsoft.com/office/drawing/2014/main" id="{88FC92C1-4BDF-4FD3-AF42-1ABD2F1B3559}"/>
                </a:ext>
              </a:extLst>
            </p:cNvPr>
            <p:cNvSpPr txBox="1"/>
            <p:nvPr/>
          </p:nvSpPr>
          <p:spPr>
            <a:xfrm>
              <a:off x="5035646" y="5130714"/>
              <a:ext cx="146486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2000" dirty="0" err="1"/>
                <a:t>What’s</a:t>
              </a:r>
              <a:r>
                <a:rPr lang="hu-HU" sz="2000" dirty="0"/>
                <a:t> </a:t>
              </a:r>
              <a:r>
                <a:rPr lang="hu-HU" sz="2000" dirty="0" err="1"/>
                <a:t>that</a:t>
              </a:r>
              <a:r>
                <a:rPr lang="hu-HU" sz="2000" dirty="0"/>
                <a:t>?</a:t>
              </a:r>
              <a:endParaRPr lang="en-US" sz="2000" dirty="0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Szövegdoboz 25">
                <a:extLst>
                  <a:ext uri="{FF2B5EF4-FFF2-40B4-BE49-F238E27FC236}">
                    <a16:creationId xmlns:a16="http://schemas.microsoft.com/office/drawing/2014/main" id="{1BB845F7-DA35-47C6-9F97-55750931A9DE}"/>
                  </a:ext>
                </a:extLst>
              </p:cNvPr>
              <p:cNvSpPr txBox="1"/>
              <p:nvPr/>
            </p:nvSpPr>
            <p:spPr>
              <a:xfrm>
                <a:off x="419098" y="1612237"/>
                <a:ext cx="11427993" cy="30931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spcBef>
                    <a:spcPts val="1200"/>
                  </a:spcBef>
                  <a:buFont typeface="Arial" panose="020B0604020202020204" pitchFamily="34" charset="0"/>
                  <a:buChar char="•"/>
                </a:pPr>
                <a:r>
                  <a:rPr lang="en-US" sz="2000" dirty="0"/>
                  <a:t>For details, check out </a:t>
                </a:r>
                <a:r>
                  <a:rPr lang="en-US" sz="2000" b="1" dirty="0"/>
                  <a:t>Horvath (2013): DNA methylation age of human tissues and cell types</a:t>
                </a:r>
              </a:p>
              <a:p>
                <a:pPr marL="342900" indent="-34290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sz="2000" dirty="0"/>
                  <a:t>Training &amp; test data:</a:t>
                </a:r>
                <a:endParaRPr lang="hu-HU" sz="2000" dirty="0"/>
              </a:p>
              <a:p>
                <a:pPr marL="800100" lvl="1" indent="-34290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hu-HU" sz="2000" dirty="0" err="1"/>
                  <a:t>Publicly</a:t>
                </a:r>
                <a:r>
                  <a:rPr lang="hu-HU" sz="2000" dirty="0"/>
                  <a:t> </a:t>
                </a:r>
                <a:r>
                  <a:rPr lang="hu-HU" sz="2000" dirty="0" err="1"/>
                  <a:t>available</a:t>
                </a:r>
                <a:endParaRPr lang="hu-HU" sz="2000" dirty="0"/>
              </a:p>
              <a:p>
                <a:pPr marL="800100" lvl="1" indent="-34290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hu-HU" sz="2000" dirty="0" err="1"/>
                  <a:t>From</a:t>
                </a:r>
                <a:r>
                  <a:rPr lang="hu-HU" sz="2000" dirty="0"/>
                  <a:t> </a:t>
                </a:r>
                <a:r>
                  <a:rPr lang="hu-HU" sz="2000" dirty="0" err="1"/>
                  <a:t>healthy</a:t>
                </a:r>
                <a:r>
                  <a:rPr lang="hu-HU" sz="2000" dirty="0"/>
                  <a:t> </a:t>
                </a:r>
                <a:r>
                  <a:rPr lang="hu-HU" sz="2000" dirty="0" err="1"/>
                  <a:t>donors</a:t>
                </a:r>
                <a:endParaRPr lang="hu-HU" sz="2000" dirty="0"/>
              </a:p>
              <a:p>
                <a:pPr marL="800100" lvl="1" indent="-34290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hu-HU" sz="2000" dirty="0"/>
                  <a:t>The </a:t>
                </a:r>
                <a:r>
                  <a:rPr lang="hu-HU" sz="2000" dirty="0" err="1"/>
                  <a:t>data</a:t>
                </a:r>
                <a:r>
                  <a:rPr lang="hu-HU" sz="2000" dirty="0"/>
                  <a:t> </a:t>
                </a:r>
                <a:r>
                  <a:rPr lang="hu-HU" sz="2000" dirty="0" err="1"/>
                  <a:t>from</a:t>
                </a:r>
                <a:r>
                  <a:rPr lang="hu-HU" sz="2000" dirty="0"/>
                  <a:t> a </a:t>
                </a:r>
                <a:r>
                  <a:rPr lang="hu-HU" sz="2000" dirty="0" err="1"/>
                  <a:t>specific</a:t>
                </a:r>
                <a:r>
                  <a:rPr lang="hu-HU" sz="2000" dirty="0"/>
                  <a:t> </a:t>
                </a:r>
                <a:r>
                  <a:rPr lang="hu-HU" sz="2000" dirty="0" err="1"/>
                  <a:t>study</a:t>
                </a:r>
                <a:r>
                  <a:rPr lang="hu-HU" sz="2000" dirty="0"/>
                  <a:t> </a:t>
                </a:r>
                <a:r>
                  <a:rPr lang="hu-HU" sz="2000" dirty="0" err="1"/>
                  <a:t>was</a:t>
                </a:r>
                <a:r>
                  <a:rPr lang="hu-HU" sz="2000" dirty="0"/>
                  <a:t> </a:t>
                </a:r>
                <a:r>
                  <a:rPr lang="hu-HU" sz="2000" dirty="0" err="1"/>
                  <a:t>never</a:t>
                </a:r>
                <a:r>
                  <a:rPr lang="hu-HU" sz="2000" dirty="0"/>
                  <a:t> </a:t>
                </a:r>
                <a:r>
                  <a:rPr lang="hu-HU" sz="2000" dirty="0" err="1"/>
                  <a:t>split</a:t>
                </a:r>
                <a:r>
                  <a:rPr lang="hu-HU" sz="2000" dirty="0"/>
                  <a:t> </a:t>
                </a:r>
                <a:r>
                  <a:rPr lang="hu-HU" sz="2000" dirty="0" err="1"/>
                  <a:t>between</a:t>
                </a:r>
                <a:r>
                  <a:rPr lang="hu-HU" sz="2000" dirty="0"/>
                  <a:t> </a:t>
                </a:r>
                <a:r>
                  <a:rPr lang="hu-HU" sz="2000" dirty="0" err="1"/>
                  <a:t>train</a:t>
                </a:r>
                <a:r>
                  <a:rPr lang="hu-HU" sz="2000" dirty="0"/>
                  <a:t> &amp; test </a:t>
                </a:r>
                <a:r>
                  <a:rPr lang="hu-HU" sz="2000" dirty="0" err="1"/>
                  <a:t>sets</a:t>
                </a:r>
                <a:endParaRPr lang="en-US" sz="2000" dirty="0"/>
              </a:p>
              <a:p>
                <a:pPr marL="800100" lvl="1" indent="-34290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sz="2000" dirty="0"/>
                  <a:t>Two different measurement platforms (27K &amp; 450K Illumina </a:t>
                </a:r>
                <a:r>
                  <a:rPr lang="en-US" sz="2000" dirty="0" err="1"/>
                  <a:t>beadchip</a:t>
                </a:r>
                <a:r>
                  <a:rPr lang="en-US" sz="2000" dirty="0"/>
                  <a:t>)</a:t>
                </a:r>
              </a:p>
              <a:p>
                <a:pPr marL="800100" lvl="1" indent="-34290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sz="2000" dirty="0"/>
                  <a:t>Many different tissues</a:t>
                </a:r>
              </a:p>
              <a:p>
                <a:pPr marL="342900" indent="-34290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sz="2000" dirty="0" err="1"/>
                  <a:t>ElasticNet</a:t>
                </a:r>
                <a:r>
                  <a:rPr lang="en-US" sz="2000" dirty="0"/>
                  <a:t> model with 10-fold cross-validation → </a:t>
                </a:r>
                <a:r>
                  <a:rPr lang="en-US" sz="2000" b="1" dirty="0"/>
                  <a:t>353 non-zero coefficients + intercept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US" sz="2000" b="1" dirty="0"/>
                  <a:t>)</a:t>
                </a:r>
              </a:p>
            </p:txBody>
          </p:sp>
        </mc:Choice>
        <mc:Fallback>
          <p:sp>
            <p:nvSpPr>
              <p:cNvPr id="26" name="Szövegdoboz 25">
                <a:extLst>
                  <a:ext uri="{FF2B5EF4-FFF2-40B4-BE49-F238E27FC236}">
                    <a16:creationId xmlns:a16="http://schemas.microsoft.com/office/drawing/2014/main" id="{1BB845F7-DA35-47C6-9F97-55750931A9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098" y="1612237"/>
                <a:ext cx="11427993" cy="3093154"/>
              </a:xfrm>
              <a:prstGeom prst="rect">
                <a:avLst/>
              </a:prstGeom>
              <a:blipFill>
                <a:blip r:embed="rId5"/>
                <a:stretch>
                  <a:fillRect l="-480" t="-984" b="-25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922646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Egyenes összekötő 10">
            <a:extLst>
              <a:ext uri="{FF2B5EF4-FFF2-40B4-BE49-F238E27FC236}">
                <a16:creationId xmlns:a16="http://schemas.microsoft.com/office/drawing/2014/main" id="{D92F799A-A664-4F39-8D04-F5DA740B5389}"/>
              </a:ext>
            </a:extLst>
          </p:cNvPr>
          <p:cNvCxnSpPr/>
          <p:nvPr/>
        </p:nvCxnSpPr>
        <p:spPr>
          <a:xfrm>
            <a:off x="525379" y="308649"/>
            <a:ext cx="0" cy="882315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ím 1">
            <a:extLst>
              <a:ext uri="{FF2B5EF4-FFF2-40B4-BE49-F238E27FC236}">
                <a16:creationId xmlns:a16="http://schemas.microsoft.com/office/drawing/2014/main" id="{1220A9F1-8B42-4A49-9AF1-B3499ED7C93E}"/>
              </a:ext>
            </a:extLst>
          </p:cNvPr>
          <p:cNvSpPr txBox="1">
            <a:spLocks/>
          </p:cNvSpPr>
          <p:nvPr/>
        </p:nvSpPr>
        <p:spPr>
          <a:xfrm>
            <a:off x="751412" y="-1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Constructing the ”epigenetic clock”</a:t>
            </a:r>
          </a:p>
        </p:txBody>
      </p:sp>
      <p:sp>
        <p:nvSpPr>
          <p:cNvPr id="26" name="Szövegdoboz 25">
            <a:extLst>
              <a:ext uri="{FF2B5EF4-FFF2-40B4-BE49-F238E27FC236}">
                <a16:creationId xmlns:a16="http://schemas.microsoft.com/office/drawing/2014/main" id="{1BB845F7-DA35-47C6-9F97-55750931A9DE}"/>
              </a:ext>
            </a:extLst>
          </p:cNvPr>
          <p:cNvSpPr txBox="1"/>
          <p:nvPr/>
        </p:nvSpPr>
        <p:spPr>
          <a:xfrm>
            <a:off x="419098" y="1612237"/>
            <a:ext cx="114279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hu-HU" sz="2400" b="1" dirty="0" err="1"/>
              <a:t>Results</a:t>
            </a:r>
            <a:r>
              <a:rPr lang="hu-HU" sz="2400" b="1" dirty="0"/>
              <a:t>:</a:t>
            </a:r>
            <a:endParaRPr lang="en-US" sz="2400" b="1" dirty="0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76961F15-5C26-4413-B799-50C648F9F7A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380" t="31228" r="53070" b="39415"/>
          <a:stretch/>
        </p:blipFill>
        <p:spPr>
          <a:xfrm>
            <a:off x="1275348" y="2916448"/>
            <a:ext cx="4067982" cy="2042127"/>
          </a:xfrm>
          <a:prstGeom prst="rect">
            <a:avLst/>
          </a:prstGeom>
        </p:spPr>
      </p:pic>
      <p:sp>
        <p:nvSpPr>
          <p:cNvPr id="2" name="Szövegdoboz 1">
            <a:extLst>
              <a:ext uri="{FF2B5EF4-FFF2-40B4-BE49-F238E27FC236}">
                <a16:creationId xmlns:a16="http://schemas.microsoft.com/office/drawing/2014/main" id="{4076975C-08DF-4F1B-88B5-5F381BCE3C2F}"/>
              </a:ext>
            </a:extLst>
          </p:cNvPr>
          <p:cNvSpPr txBox="1"/>
          <p:nvPr/>
        </p:nvSpPr>
        <p:spPr>
          <a:xfrm>
            <a:off x="962526" y="231050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 err="1"/>
              <a:t>Fig</a:t>
            </a:r>
            <a:r>
              <a:rPr lang="hu-HU" b="1" dirty="0"/>
              <a:t> 1A.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5072914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A4919D0-F177-4BBA-9A0B-DBA69E2ED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412" y="-1"/>
            <a:ext cx="9720072" cy="1499616"/>
          </a:xfrm>
        </p:spPr>
        <p:txBody>
          <a:bodyPr rtlCol="0">
            <a:normAutofit/>
          </a:bodyPr>
          <a:lstStyle/>
          <a:p>
            <a:r>
              <a:rPr lang="en-US" dirty="0"/>
              <a:t>Chronological/biological age</a:t>
            </a:r>
          </a:p>
        </p:txBody>
      </p:sp>
      <p:sp>
        <p:nvSpPr>
          <p:cNvPr id="14" name="Szövegdoboz 13">
            <a:extLst>
              <a:ext uri="{FF2B5EF4-FFF2-40B4-BE49-F238E27FC236}">
                <a16:creationId xmlns:a16="http://schemas.microsoft.com/office/drawing/2014/main" id="{BE48BBE3-BCBA-4F6B-A5BA-B8331E43782B}"/>
              </a:ext>
            </a:extLst>
          </p:cNvPr>
          <p:cNvSpPr txBox="1"/>
          <p:nvPr/>
        </p:nvSpPr>
        <p:spPr>
          <a:xfrm>
            <a:off x="547437" y="1732552"/>
            <a:ext cx="631056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Chronological age: </a:t>
            </a:r>
            <a:r>
              <a:rPr lang="en-US" sz="2400" dirty="0"/>
              <a:t>time elapsed since birth</a:t>
            </a:r>
          </a:p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400" b="1" dirty="0"/>
              <a:t>Biological age: </a:t>
            </a:r>
            <a:r>
              <a:rPr lang="en-US" sz="2400" dirty="0"/>
              <a:t>captures the different rate of functional deterioration across individuals</a:t>
            </a:r>
          </a:p>
          <a:p>
            <a:pPr marL="800100" lvl="1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Aging has many manifestations (greying hair, wrinkles, reduced mobility, etc.)</a:t>
            </a:r>
          </a:p>
          <a:p>
            <a:pPr marL="800100" lvl="1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Many manifestations are </a:t>
            </a:r>
            <a:r>
              <a:rPr lang="en-US" sz="2400" b="1" dirty="0"/>
              <a:t>epigenetic</a:t>
            </a:r>
            <a:r>
              <a:rPr lang="hu-HU" sz="2400" b="1" dirty="0"/>
              <a:t> </a:t>
            </a:r>
            <a:r>
              <a:rPr lang="hu-HU" sz="2400" dirty="0"/>
              <a:t>(</a:t>
            </a:r>
            <a:r>
              <a:rPr lang="hu-HU" sz="2400" dirty="0" err="1"/>
              <a:t>e.g</a:t>
            </a:r>
            <a:r>
              <a:rPr lang="hu-HU" sz="2400" dirty="0"/>
              <a:t>. </a:t>
            </a:r>
            <a:r>
              <a:rPr lang="hu-HU" sz="2400" b="1" dirty="0"/>
              <a:t>DNA </a:t>
            </a:r>
            <a:r>
              <a:rPr lang="hu-HU" sz="2400" b="1" dirty="0" err="1"/>
              <a:t>methylation</a:t>
            </a:r>
            <a:r>
              <a:rPr lang="hu-HU" sz="2400" dirty="0"/>
              <a:t>)</a:t>
            </a:r>
            <a:endParaRPr lang="en-US" sz="2400" dirty="0"/>
          </a:p>
        </p:txBody>
      </p:sp>
      <p:sp>
        <p:nvSpPr>
          <p:cNvPr id="3" name="Téglalap: lekerekített 2">
            <a:extLst>
              <a:ext uri="{FF2B5EF4-FFF2-40B4-BE49-F238E27FC236}">
                <a16:creationId xmlns:a16="http://schemas.microsoft.com/office/drawing/2014/main" id="{8A726F55-3C45-4BC5-938B-7EFBEC5D3C80}"/>
              </a:ext>
            </a:extLst>
          </p:cNvPr>
          <p:cNvSpPr/>
          <p:nvPr/>
        </p:nvSpPr>
        <p:spPr>
          <a:xfrm>
            <a:off x="547437" y="5157538"/>
            <a:ext cx="5157537" cy="1090864"/>
          </a:xfrm>
          <a:prstGeom prst="roundRect">
            <a:avLst>
              <a:gd name="adj" fmla="val 1264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F476FDD5-004D-49D8-81C0-F6382FF015EA}"/>
              </a:ext>
            </a:extLst>
          </p:cNvPr>
          <p:cNvSpPr txBox="1"/>
          <p:nvPr/>
        </p:nvSpPr>
        <p:spPr>
          <a:xfrm>
            <a:off x="643690" y="5195138"/>
            <a:ext cx="530993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Epigenetic changes: </a:t>
            </a:r>
            <a:r>
              <a:rPr lang="en-US" sz="2000" dirty="0"/>
              <a:t>changes </a:t>
            </a:r>
            <a:r>
              <a:rPr lang="en-US" sz="2000" b="1" dirty="0"/>
              <a:t>functionally effecting </a:t>
            </a:r>
            <a:r>
              <a:rPr lang="en-US" sz="2000" dirty="0"/>
              <a:t>the genome that </a:t>
            </a:r>
            <a:r>
              <a:rPr lang="en-US" sz="2000" b="1" dirty="0"/>
              <a:t>do not involve a change in the nucleotide sequence </a:t>
            </a:r>
            <a:r>
              <a:rPr lang="en-US" sz="2000" dirty="0"/>
              <a:t>of the DNA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DE85674-BF6D-4C1A-8EE9-6BB64AD031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1" y="2093497"/>
            <a:ext cx="5053902" cy="3437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zövegdoboz 4">
            <a:extLst>
              <a:ext uri="{FF2B5EF4-FFF2-40B4-BE49-F238E27FC236}">
                <a16:creationId xmlns:a16="http://schemas.microsoft.com/office/drawing/2014/main" id="{4ED4AEB8-8786-4566-949F-B2D570E4E773}"/>
              </a:ext>
            </a:extLst>
          </p:cNvPr>
          <p:cNvSpPr txBox="1"/>
          <p:nvPr/>
        </p:nvSpPr>
        <p:spPr>
          <a:xfrm>
            <a:off x="8600932" y="5556083"/>
            <a:ext cx="3310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hu-HU" i="1" dirty="0">
                <a:solidFill>
                  <a:schemeClr val="bg1">
                    <a:lumMod val="75000"/>
                  </a:schemeClr>
                </a:solidFill>
              </a:rPr>
              <a:t>NIH – National </a:t>
            </a:r>
            <a:r>
              <a:rPr lang="hu-HU" i="1" dirty="0" err="1">
                <a:solidFill>
                  <a:schemeClr val="bg1">
                    <a:lumMod val="75000"/>
                  </a:schemeClr>
                </a:solidFill>
              </a:rPr>
              <a:t>Institutes</a:t>
            </a:r>
            <a:r>
              <a:rPr lang="hu-HU" i="1" dirty="0">
                <a:solidFill>
                  <a:schemeClr val="bg1">
                    <a:lumMod val="75000"/>
                  </a:schemeClr>
                </a:solidFill>
              </a:rPr>
              <a:t> of Health</a:t>
            </a:r>
            <a:endParaRPr lang="en-US" i="1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8" name="Egyenes összekötő 7">
            <a:extLst>
              <a:ext uri="{FF2B5EF4-FFF2-40B4-BE49-F238E27FC236}">
                <a16:creationId xmlns:a16="http://schemas.microsoft.com/office/drawing/2014/main" id="{B05EC4E9-BBF9-4E20-BD89-B8017C73F06A}"/>
              </a:ext>
            </a:extLst>
          </p:cNvPr>
          <p:cNvCxnSpPr/>
          <p:nvPr/>
        </p:nvCxnSpPr>
        <p:spPr>
          <a:xfrm>
            <a:off x="525379" y="308649"/>
            <a:ext cx="0" cy="882315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61553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Egyenes összekötő 10">
            <a:extLst>
              <a:ext uri="{FF2B5EF4-FFF2-40B4-BE49-F238E27FC236}">
                <a16:creationId xmlns:a16="http://schemas.microsoft.com/office/drawing/2014/main" id="{D92F799A-A664-4F39-8D04-F5DA740B5389}"/>
              </a:ext>
            </a:extLst>
          </p:cNvPr>
          <p:cNvCxnSpPr/>
          <p:nvPr/>
        </p:nvCxnSpPr>
        <p:spPr>
          <a:xfrm>
            <a:off x="525379" y="308649"/>
            <a:ext cx="0" cy="882315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ím 1">
            <a:extLst>
              <a:ext uri="{FF2B5EF4-FFF2-40B4-BE49-F238E27FC236}">
                <a16:creationId xmlns:a16="http://schemas.microsoft.com/office/drawing/2014/main" id="{1220A9F1-8B42-4A49-9AF1-B3499ED7C93E}"/>
              </a:ext>
            </a:extLst>
          </p:cNvPr>
          <p:cNvSpPr txBox="1">
            <a:spLocks/>
          </p:cNvSpPr>
          <p:nvPr/>
        </p:nvSpPr>
        <p:spPr>
          <a:xfrm>
            <a:off x="751412" y="-1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Constructing the ”epigenetic clock”</a:t>
            </a:r>
          </a:p>
        </p:txBody>
      </p:sp>
      <p:sp>
        <p:nvSpPr>
          <p:cNvPr id="26" name="Szövegdoboz 25">
            <a:extLst>
              <a:ext uri="{FF2B5EF4-FFF2-40B4-BE49-F238E27FC236}">
                <a16:creationId xmlns:a16="http://schemas.microsoft.com/office/drawing/2014/main" id="{1BB845F7-DA35-47C6-9F97-55750931A9DE}"/>
              </a:ext>
            </a:extLst>
          </p:cNvPr>
          <p:cNvSpPr txBox="1"/>
          <p:nvPr/>
        </p:nvSpPr>
        <p:spPr>
          <a:xfrm>
            <a:off x="419098" y="1612237"/>
            <a:ext cx="114279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hu-HU" sz="2400" b="1" dirty="0" err="1"/>
              <a:t>Results</a:t>
            </a:r>
            <a:r>
              <a:rPr lang="hu-HU" sz="2400" b="1" dirty="0"/>
              <a:t>:</a:t>
            </a:r>
            <a:endParaRPr lang="en-US" sz="2400" b="1" dirty="0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76961F15-5C26-4413-B799-50C648F9F7A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380" t="31228" r="53070" b="39415"/>
          <a:stretch/>
        </p:blipFill>
        <p:spPr>
          <a:xfrm>
            <a:off x="1275348" y="2916448"/>
            <a:ext cx="4067982" cy="2042127"/>
          </a:xfrm>
          <a:prstGeom prst="rect">
            <a:avLst/>
          </a:prstGeom>
        </p:spPr>
      </p:pic>
      <p:sp>
        <p:nvSpPr>
          <p:cNvPr id="2" name="Szövegdoboz 1">
            <a:extLst>
              <a:ext uri="{FF2B5EF4-FFF2-40B4-BE49-F238E27FC236}">
                <a16:creationId xmlns:a16="http://schemas.microsoft.com/office/drawing/2014/main" id="{4076975C-08DF-4F1B-88B5-5F381BCE3C2F}"/>
              </a:ext>
            </a:extLst>
          </p:cNvPr>
          <p:cNvSpPr txBox="1"/>
          <p:nvPr/>
        </p:nvSpPr>
        <p:spPr>
          <a:xfrm>
            <a:off x="962526" y="231050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 err="1"/>
              <a:t>Fig</a:t>
            </a:r>
            <a:r>
              <a:rPr lang="hu-HU" b="1" dirty="0"/>
              <a:t> 1A.</a:t>
            </a:r>
            <a:endParaRPr lang="en-US" b="1" dirty="0"/>
          </a:p>
        </p:txBody>
      </p:sp>
      <p:cxnSp>
        <p:nvCxnSpPr>
          <p:cNvPr id="5" name="Egyenes összekötő nyíllal 4">
            <a:extLst>
              <a:ext uri="{FF2B5EF4-FFF2-40B4-BE49-F238E27FC236}">
                <a16:creationId xmlns:a16="http://schemas.microsoft.com/office/drawing/2014/main" id="{B1AFE5CE-23CF-4F2B-A2FE-0D307A8DB2C1}"/>
              </a:ext>
            </a:extLst>
          </p:cNvPr>
          <p:cNvCxnSpPr/>
          <p:nvPr/>
        </p:nvCxnSpPr>
        <p:spPr>
          <a:xfrm flipV="1">
            <a:off x="2598821" y="2310509"/>
            <a:ext cx="136358" cy="60593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zövegdoboz 5">
            <a:extLst>
              <a:ext uri="{FF2B5EF4-FFF2-40B4-BE49-F238E27FC236}">
                <a16:creationId xmlns:a16="http://schemas.microsoft.com/office/drawing/2014/main" id="{5E6DDEFA-F93D-46EC-98D3-387D0A7DD7A2}"/>
              </a:ext>
            </a:extLst>
          </p:cNvPr>
          <p:cNvSpPr txBox="1"/>
          <p:nvPr/>
        </p:nvSpPr>
        <p:spPr>
          <a:xfrm>
            <a:off x="2398295" y="1953236"/>
            <a:ext cx="1960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 err="1"/>
              <a:t>on</a:t>
            </a:r>
            <a:r>
              <a:rPr lang="hu-HU" dirty="0"/>
              <a:t> </a:t>
            </a:r>
            <a:r>
              <a:rPr lang="hu-HU" dirty="0" err="1"/>
              <a:t>all</a:t>
            </a:r>
            <a:r>
              <a:rPr lang="hu-HU" dirty="0"/>
              <a:t> </a:t>
            </a:r>
            <a:r>
              <a:rPr lang="hu-HU" dirty="0" err="1"/>
              <a:t>training</a:t>
            </a:r>
            <a:r>
              <a:rPr lang="hu-HU" dirty="0"/>
              <a:t> </a:t>
            </a:r>
            <a:r>
              <a:rPr lang="hu-HU" dirty="0" err="1"/>
              <a:t>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66444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Egyenes összekötő 10">
            <a:extLst>
              <a:ext uri="{FF2B5EF4-FFF2-40B4-BE49-F238E27FC236}">
                <a16:creationId xmlns:a16="http://schemas.microsoft.com/office/drawing/2014/main" id="{D92F799A-A664-4F39-8D04-F5DA740B5389}"/>
              </a:ext>
            </a:extLst>
          </p:cNvPr>
          <p:cNvCxnSpPr/>
          <p:nvPr/>
        </p:nvCxnSpPr>
        <p:spPr>
          <a:xfrm>
            <a:off x="525379" y="308649"/>
            <a:ext cx="0" cy="882315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ím 1">
            <a:extLst>
              <a:ext uri="{FF2B5EF4-FFF2-40B4-BE49-F238E27FC236}">
                <a16:creationId xmlns:a16="http://schemas.microsoft.com/office/drawing/2014/main" id="{1220A9F1-8B42-4A49-9AF1-B3499ED7C93E}"/>
              </a:ext>
            </a:extLst>
          </p:cNvPr>
          <p:cNvSpPr txBox="1">
            <a:spLocks/>
          </p:cNvSpPr>
          <p:nvPr/>
        </p:nvSpPr>
        <p:spPr>
          <a:xfrm>
            <a:off x="751412" y="-1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Constructing the ”epigenetic clock”</a:t>
            </a:r>
          </a:p>
        </p:txBody>
      </p:sp>
      <p:sp>
        <p:nvSpPr>
          <p:cNvPr id="26" name="Szövegdoboz 25">
            <a:extLst>
              <a:ext uri="{FF2B5EF4-FFF2-40B4-BE49-F238E27FC236}">
                <a16:creationId xmlns:a16="http://schemas.microsoft.com/office/drawing/2014/main" id="{1BB845F7-DA35-47C6-9F97-55750931A9DE}"/>
              </a:ext>
            </a:extLst>
          </p:cNvPr>
          <p:cNvSpPr txBox="1"/>
          <p:nvPr/>
        </p:nvSpPr>
        <p:spPr>
          <a:xfrm>
            <a:off x="419098" y="1612237"/>
            <a:ext cx="114279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hu-HU" sz="2400" b="1" dirty="0" err="1"/>
              <a:t>Results</a:t>
            </a:r>
            <a:r>
              <a:rPr lang="hu-HU" sz="2400" b="1" dirty="0"/>
              <a:t>:</a:t>
            </a:r>
            <a:endParaRPr lang="en-US" sz="2400" b="1" dirty="0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76961F15-5C26-4413-B799-50C648F9F7A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380" t="31228" r="53070" b="39415"/>
          <a:stretch/>
        </p:blipFill>
        <p:spPr>
          <a:xfrm>
            <a:off x="1275348" y="2916448"/>
            <a:ext cx="4067982" cy="2042127"/>
          </a:xfrm>
          <a:prstGeom prst="rect">
            <a:avLst/>
          </a:prstGeom>
        </p:spPr>
      </p:pic>
      <p:sp>
        <p:nvSpPr>
          <p:cNvPr id="2" name="Szövegdoboz 1">
            <a:extLst>
              <a:ext uri="{FF2B5EF4-FFF2-40B4-BE49-F238E27FC236}">
                <a16:creationId xmlns:a16="http://schemas.microsoft.com/office/drawing/2014/main" id="{4076975C-08DF-4F1B-88B5-5F381BCE3C2F}"/>
              </a:ext>
            </a:extLst>
          </p:cNvPr>
          <p:cNvSpPr txBox="1"/>
          <p:nvPr/>
        </p:nvSpPr>
        <p:spPr>
          <a:xfrm>
            <a:off x="962526" y="231050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 err="1"/>
              <a:t>Fig</a:t>
            </a:r>
            <a:r>
              <a:rPr lang="hu-HU" b="1" dirty="0"/>
              <a:t> 1A.</a:t>
            </a:r>
            <a:endParaRPr lang="en-US" b="1" dirty="0"/>
          </a:p>
        </p:txBody>
      </p:sp>
      <p:cxnSp>
        <p:nvCxnSpPr>
          <p:cNvPr id="5" name="Egyenes összekötő nyíllal 4">
            <a:extLst>
              <a:ext uri="{FF2B5EF4-FFF2-40B4-BE49-F238E27FC236}">
                <a16:creationId xmlns:a16="http://schemas.microsoft.com/office/drawing/2014/main" id="{B1AFE5CE-23CF-4F2B-A2FE-0D307A8DB2C1}"/>
              </a:ext>
            </a:extLst>
          </p:cNvPr>
          <p:cNvCxnSpPr/>
          <p:nvPr/>
        </p:nvCxnSpPr>
        <p:spPr>
          <a:xfrm flipV="1">
            <a:off x="2598821" y="2310509"/>
            <a:ext cx="136358" cy="60593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zövegdoboz 5">
            <a:extLst>
              <a:ext uri="{FF2B5EF4-FFF2-40B4-BE49-F238E27FC236}">
                <a16:creationId xmlns:a16="http://schemas.microsoft.com/office/drawing/2014/main" id="{5E6DDEFA-F93D-46EC-98D3-387D0A7DD7A2}"/>
              </a:ext>
            </a:extLst>
          </p:cNvPr>
          <p:cNvSpPr txBox="1"/>
          <p:nvPr/>
        </p:nvSpPr>
        <p:spPr>
          <a:xfrm>
            <a:off x="2398295" y="1953236"/>
            <a:ext cx="1960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 err="1"/>
              <a:t>on</a:t>
            </a:r>
            <a:r>
              <a:rPr lang="hu-HU" dirty="0"/>
              <a:t> </a:t>
            </a:r>
            <a:r>
              <a:rPr lang="hu-HU" dirty="0" err="1"/>
              <a:t>all</a:t>
            </a:r>
            <a:r>
              <a:rPr lang="hu-HU" dirty="0"/>
              <a:t> </a:t>
            </a:r>
            <a:r>
              <a:rPr lang="hu-HU" dirty="0" err="1"/>
              <a:t>training</a:t>
            </a:r>
            <a:r>
              <a:rPr lang="hu-HU" dirty="0"/>
              <a:t> </a:t>
            </a:r>
            <a:r>
              <a:rPr lang="hu-HU" dirty="0" err="1"/>
              <a:t>data</a:t>
            </a:r>
            <a:endParaRPr lang="en-US" dirty="0"/>
          </a:p>
        </p:txBody>
      </p:sp>
      <p:cxnSp>
        <p:nvCxnSpPr>
          <p:cNvPr id="10" name="Egyenes összekötő nyíllal 9">
            <a:extLst>
              <a:ext uri="{FF2B5EF4-FFF2-40B4-BE49-F238E27FC236}">
                <a16:creationId xmlns:a16="http://schemas.microsoft.com/office/drawing/2014/main" id="{A4F0839C-9843-46CD-B6EA-F8F74BBB5371}"/>
              </a:ext>
            </a:extLst>
          </p:cNvPr>
          <p:cNvCxnSpPr>
            <a:cxnSpLocks/>
          </p:cNvCxnSpPr>
          <p:nvPr/>
        </p:nvCxnSpPr>
        <p:spPr>
          <a:xfrm flipH="1">
            <a:off x="962526" y="3856447"/>
            <a:ext cx="414517" cy="16212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zövegdoboz 12">
            <a:extLst>
              <a:ext uri="{FF2B5EF4-FFF2-40B4-BE49-F238E27FC236}">
                <a16:creationId xmlns:a16="http://schemas.microsoft.com/office/drawing/2014/main" id="{E6D1EB52-E3B8-412B-A24A-6391D79AE971}"/>
              </a:ext>
            </a:extLst>
          </p:cNvPr>
          <p:cNvSpPr txBox="1"/>
          <p:nvPr/>
        </p:nvSpPr>
        <p:spPr>
          <a:xfrm>
            <a:off x="110787" y="4018574"/>
            <a:ext cx="14613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 err="1"/>
              <a:t>chronological</a:t>
            </a:r>
            <a:r>
              <a:rPr lang="hu-HU" dirty="0"/>
              <a:t> </a:t>
            </a:r>
            <a:r>
              <a:rPr lang="hu-HU" dirty="0" err="1"/>
              <a:t>age</a:t>
            </a:r>
            <a:r>
              <a:rPr lang="hu-HU" dirty="0"/>
              <a:t> in </a:t>
            </a:r>
            <a:r>
              <a:rPr lang="hu-HU" dirty="0" err="1"/>
              <a:t>years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52725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Egyenes összekötő 10">
            <a:extLst>
              <a:ext uri="{FF2B5EF4-FFF2-40B4-BE49-F238E27FC236}">
                <a16:creationId xmlns:a16="http://schemas.microsoft.com/office/drawing/2014/main" id="{D92F799A-A664-4F39-8D04-F5DA740B5389}"/>
              </a:ext>
            </a:extLst>
          </p:cNvPr>
          <p:cNvCxnSpPr/>
          <p:nvPr/>
        </p:nvCxnSpPr>
        <p:spPr>
          <a:xfrm>
            <a:off x="525379" y="308649"/>
            <a:ext cx="0" cy="882315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ím 1">
            <a:extLst>
              <a:ext uri="{FF2B5EF4-FFF2-40B4-BE49-F238E27FC236}">
                <a16:creationId xmlns:a16="http://schemas.microsoft.com/office/drawing/2014/main" id="{1220A9F1-8B42-4A49-9AF1-B3499ED7C93E}"/>
              </a:ext>
            </a:extLst>
          </p:cNvPr>
          <p:cNvSpPr txBox="1">
            <a:spLocks/>
          </p:cNvSpPr>
          <p:nvPr/>
        </p:nvSpPr>
        <p:spPr>
          <a:xfrm>
            <a:off x="751412" y="-1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Constructing the ”epigenetic clock”</a:t>
            </a:r>
          </a:p>
        </p:txBody>
      </p:sp>
      <p:sp>
        <p:nvSpPr>
          <p:cNvPr id="26" name="Szövegdoboz 25">
            <a:extLst>
              <a:ext uri="{FF2B5EF4-FFF2-40B4-BE49-F238E27FC236}">
                <a16:creationId xmlns:a16="http://schemas.microsoft.com/office/drawing/2014/main" id="{1BB845F7-DA35-47C6-9F97-55750931A9DE}"/>
              </a:ext>
            </a:extLst>
          </p:cNvPr>
          <p:cNvSpPr txBox="1"/>
          <p:nvPr/>
        </p:nvSpPr>
        <p:spPr>
          <a:xfrm>
            <a:off x="419098" y="1612237"/>
            <a:ext cx="114279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hu-HU" sz="2400" b="1" dirty="0" err="1"/>
              <a:t>Results</a:t>
            </a:r>
            <a:r>
              <a:rPr lang="hu-HU" sz="2400" b="1" dirty="0"/>
              <a:t>:</a:t>
            </a:r>
            <a:endParaRPr lang="en-US" sz="2400" b="1" dirty="0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76961F15-5C26-4413-B799-50C648F9F7A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380" t="31228" r="53070" b="39415"/>
          <a:stretch/>
        </p:blipFill>
        <p:spPr>
          <a:xfrm>
            <a:off x="1275348" y="2916448"/>
            <a:ext cx="4067982" cy="2042127"/>
          </a:xfrm>
          <a:prstGeom prst="rect">
            <a:avLst/>
          </a:prstGeom>
        </p:spPr>
      </p:pic>
      <p:sp>
        <p:nvSpPr>
          <p:cNvPr id="2" name="Szövegdoboz 1">
            <a:extLst>
              <a:ext uri="{FF2B5EF4-FFF2-40B4-BE49-F238E27FC236}">
                <a16:creationId xmlns:a16="http://schemas.microsoft.com/office/drawing/2014/main" id="{4076975C-08DF-4F1B-88B5-5F381BCE3C2F}"/>
              </a:ext>
            </a:extLst>
          </p:cNvPr>
          <p:cNvSpPr txBox="1"/>
          <p:nvPr/>
        </p:nvSpPr>
        <p:spPr>
          <a:xfrm>
            <a:off x="962526" y="231050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 err="1"/>
              <a:t>Fig</a:t>
            </a:r>
            <a:r>
              <a:rPr lang="hu-HU" b="1" dirty="0"/>
              <a:t> 1A.</a:t>
            </a:r>
            <a:endParaRPr lang="en-US" b="1" dirty="0"/>
          </a:p>
        </p:txBody>
      </p:sp>
      <p:cxnSp>
        <p:nvCxnSpPr>
          <p:cNvPr id="5" name="Egyenes összekötő nyíllal 4">
            <a:extLst>
              <a:ext uri="{FF2B5EF4-FFF2-40B4-BE49-F238E27FC236}">
                <a16:creationId xmlns:a16="http://schemas.microsoft.com/office/drawing/2014/main" id="{B1AFE5CE-23CF-4F2B-A2FE-0D307A8DB2C1}"/>
              </a:ext>
            </a:extLst>
          </p:cNvPr>
          <p:cNvCxnSpPr/>
          <p:nvPr/>
        </p:nvCxnSpPr>
        <p:spPr>
          <a:xfrm flipV="1">
            <a:off x="2598821" y="2310509"/>
            <a:ext cx="136358" cy="60593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zövegdoboz 5">
            <a:extLst>
              <a:ext uri="{FF2B5EF4-FFF2-40B4-BE49-F238E27FC236}">
                <a16:creationId xmlns:a16="http://schemas.microsoft.com/office/drawing/2014/main" id="{5E6DDEFA-F93D-46EC-98D3-387D0A7DD7A2}"/>
              </a:ext>
            </a:extLst>
          </p:cNvPr>
          <p:cNvSpPr txBox="1"/>
          <p:nvPr/>
        </p:nvSpPr>
        <p:spPr>
          <a:xfrm>
            <a:off x="2398295" y="1953236"/>
            <a:ext cx="1960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 err="1"/>
              <a:t>on</a:t>
            </a:r>
            <a:r>
              <a:rPr lang="hu-HU" dirty="0"/>
              <a:t> </a:t>
            </a:r>
            <a:r>
              <a:rPr lang="hu-HU" dirty="0" err="1"/>
              <a:t>all</a:t>
            </a:r>
            <a:r>
              <a:rPr lang="hu-HU" dirty="0"/>
              <a:t> </a:t>
            </a:r>
            <a:r>
              <a:rPr lang="hu-HU" dirty="0" err="1"/>
              <a:t>training</a:t>
            </a:r>
            <a:r>
              <a:rPr lang="hu-HU" dirty="0"/>
              <a:t> </a:t>
            </a:r>
            <a:r>
              <a:rPr lang="hu-HU" dirty="0" err="1"/>
              <a:t>data</a:t>
            </a:r>
            <a:endParaRPr lang="en-US" dirty="0"/>
          </a:p>
        </p:txBody>
      </p:sp>
      <p:cxnSp>
        <p:nvCxnSpPr>
          <p:cNvPr id="10" name="Egyenes összekötő nyíllal 9">
            <a:extLst>
              <a:ext uri="{FF2B5EF4-FFF2-40B4-BE49-F238E27FC236}">
                <a16:creationId xmlns:a16="http://schemas.microsoft.com/office/drawing/2014/main" id="{A4F0839C-9843-46CD-B6EA-F8F74BBB5371}"/>
              </a:ext>
            </a:extLst>
          </p:cNvPr>
          <p:cNvCxnSpPr>
            <a:cxnSpLocks/>
          </p:cNvCxnSpPr>
          <p:nvPr/>
        </p:nvCxnSpPr>
        <p:spPr>
          <a:xfrm flipH="1">
            <a:off x="962526" y="3856447"/>
            <a:ext cx="414517" cy="16212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gyenes összekötő nyíllal 13">
            <a:extLst>
              <a:ext uri="{FF2B5EF4-FFF2-40B4-BE49-F238E27FC236}">
                <a16:creationId xmlns:a16="http://schemas.microsoft.com/office/drawing/2014/main" id="{55131C96-D69D-4A1D-B3C8-656F9A1057AA}"/>
              </a:ext>
            </a:extLst>
          </p:cNvPr>
          <p:cNvCxnSpPr>
            <a:cxnSpLocks/>
          </p:cNvCxnSpPr>
          <p:nvPr/>
        </p:nvCxnSpPr>
        <p:spPr>
          <a:xfrm flipH="1">
            <a:off x="2735179" y="4976530"/>
            <a:ext cx="175319" cy="43730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Szövegdoboz 14">
            <a:extLst>
              <a:ext uri="{FF2B5EF4-FFF2-40B4-BE49-F238E27FC236}">
                <a16:creationId xmlns:a16="http://schemas.microsoft.com/office/drawing/2014/main" id="{530F06B4-FF90-47C2-AC4A-E9D1FBE700F4}"/>
              </a:ext>
            </a:extLst>
          </p:cNvPr>
          <p:cNvSpPr txBox="1"/>
          <p:nvPr/>
        </p:nvSpPr>
        <p:spPr>
          <a:xfrm>
            <a:off x="2092168" y="5413833"/>
            <a:ext cx="14613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 err="1"/>
              <a:t>estimated</a:t>
            </a:r>
            <a:r>
              <a:rPr lang="hu-HU" dirty="0"/>
              <a:t> ”</a:t>
            </a:r>
            <a:r>
              <a:rPr lang="hu-HU" dirty="0" err="1"/>
              <a:t>DNAm</a:t>
            </a:r>
            <a:r>
              <a:rPr lang="hu-HU" dirty="0"/>
              <a:t> </a:t>
            </a:r>
            <a:r>
              <a:rPr lang="hu-HU" dirty="0" err="1"/>
              <a:t>age</a:t>
            </a:r>
            <a:r>
              <a:rPr lang="hu-HU" dirty="0"/>
              <a:t>” in </a:t>
            </a:r>
            <a:r>
              <a:rPr lang="hu-HU" dirty="0" err="1"/>
              <a:t>years</a:t>
            </a:r>
            <a:endParaRPr lang="en-US" dirty="0"/>
          </a:p>
        </p:txBody>
      </p:sp>
      <p:sp>
        <p:nvSpPr>
          <p:cNvPr id="16" name="Szövegdoboz 15">
            <a:extLst>
              <a:ext uri="{FF2B5EF4-FFF2-40B4-BE49-F238E27FC236}">
                <a16:creationId xmlns:a16="http://schemas.microsoft.com/office/drawing/2014/main" id="{EFCB8121-CC78-46F8-890F-15E6841015C7}"/>
              </a:ext>
            </a:extLst>
          </p:cNvPr>
          <p:cNvSpPr txBox="1"/>
          <p:nvPr/>
        </p:nvSpPr>
        <p:spPr>
          <a:xfrm>
            <a:off x="110787" y="4018574"/>
            <a:ext cx="14613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 err="1"/>
              <a:t>chronological</a:t>
            </a:r>
            <a:r>
              <a:rPr lang="hu-HU" dirty="0"/>
              <a:t> </a:t>
            </a:r>
            <a:r>
              <a:rPr lang="hu-HU" dirty="0" err="1"/>
              <a:t>age</a:t>
            </a:r>
            <a:r>
              <a:rPr lang="hu-HU" dirty="0"/>
              <a:t> in </a:t>
            </a:r>
            <a:r>
              <a:rPr lang="hu-HU" dirty="0" err="1"/>
              <a:t>years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81349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Egyenes összekötő 10">
            <a:extLst>
              <a:ext uri="{FF2B5EF4-FFF2-40B4-BE49-F238E27FC236}">
                <a16:creationId xmlns:a16="http://schemas.microsoft.com/office/drawing/2014/main" id="{D92F799A-A664-4F39-8D04-F5DA740B5389}"/>
              </a:ext>
            </a:extLst>
          </p:cNvPr>
          <p:cNvCxnSpPr/>
          <p:nvPr/>
        </p:nvCxnSpPr>
        <p:spPr>
          <a:xfrm>
            <a:off x="525379" y="308649"/>
            <a:ext cx="0" cy="882315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ím 1">
            <a:extLst>
              <a:ext uri="{FF2B5EF4-FFF2-40B4-BE49-F238E27FC236}">
                <a16:creationId xmlns:a16="http://schemas.microsoft.com/office/drawing/2014/main" id="{1220A9F1-8B42-4A49-9AF1-B3499ED7C93E}"/>
              </a:ext>
            </a:extLst>
          </p:cNvPr>
          <p:cNvSpPr txBox="1">
            <a:spLocks/>
          </p:cNvSpPr>
          <p:nvPr/>
        </p:nvSpPr>
        <p:spPr>
          <a:xfrm>
            <a:off x="751412" y="-1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Constructing the ”epigenetic clock”</a:t>
            </a:r>
          </a:p>
        </p:txBody>
      </p:sp>
      <p:sp>
        <p:nvSpPr>
          <p:cNvPr id="26" name="Szövegdoboz 25">
            <a:extLst>
              <a:ext uri="{FF2B5EF4-FFF2-40B4-BE49-F238E27FC236}">
                <a16:creationId xmlns:a16="http://schemas.microsoft.com/office/drawing/2014/main" id="{1BB845F7-DA35-47C6-9F97-55750931A9DE}"/>
              </a:ext>
            </a:extLst>
          </p:cNvPr>
          <p:cNvSpPr txBox="1"/>
          <p:nvPr/>
        </p:nvSpPr>
        <p:spPr>
          <a:xfrm>
            <a:off x="419098" y="1612237"/>
            <a:ext cx="114279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hu-HU" sz="2400" b="1" dirty="0" err="1"/>
              <a:t>Results</a:t>
            </a:r>
            <a:r>
              <a:rPr lang="hu-HU" sz="2400" b="1" dirty="0"/>
              <a:t>:</a:t>
            </a:r>
            <a:endParaRPr lang="en-US" sz="2400" b="1" dirty="0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76961F15-5C26-4413-B799-50C648F9F7A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380" t="31228" r="53070" b="39415"/>
          <a:stretch/>
        </p:blipFill>
        <p:spPr>
          <a:xfrm>
            <a:off x="1275348" y="2916448"/>
            <a:ext cx="4067982" cy="2042127"/>
          </a:xfrm>
          <a:prstGeom prst="rect">
            <a:avLst/>
          </a:prstGeom>
        </p:spPr>
      </p:pic>
      <p:sp>
        <p:nvSpPr>
          <p:cNvPr id="2" name="Szövegdoboz 1">
            <a:extLst>
              <a:ext uri="{FF2B5EF4-FFF2-40B4-BE49-F238E27FC236}">
                <a16:creationId xmlns:a16="http://schemas.microsoft.com/office/drawing/2014/main" id="{4076975C-08DF-4F1B-88B5-5F381BCE3C2F}"/>
              </a:ext>
            </a:extLst>
          </p:cNvPr>
          <p:cNvSpPr txBox="1"/>
          <p:nvPr/>
        </p:nvSpPr>
        <p:spPr>
          <a:xfrm>
            <a:off x="962526" y="231050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 err="1"/>
              <a:t>Fig</a:t>
            </a:r>
            <a:r>
              <a:rPr lang="hu-HU" b="1" dirty="0"/>
              <a:t> 1A.</a:t>
            </a:r>
            <a:endParaRPr lang="en-US" b="1" dirty="0"/>
          </a:p>
        </p:txBody>
      </p:sp>
      <p:cxnSp>
        <p:nvCxnSpPr>
          <p:cNvPr id="5" name="Egyenes összekötő nyíllal 4">
            <a:extLst>
              <a:ext uri="{FF2B5EF4-FFF2-40B4-BE49-F238E27FC236}">
                <a16:creationId xmlns:a16="http://schemas.microsoft.com/office/drawing/2014/main" id="{B1AFE5CE-23CF-4F2B-A2FE-0D307A8DB2C1}"/>
              </a:ext>
            </a:extLst>
          </p:cNvPr>
          <p:cNvCxnSpPr/>
          <p:nvPr/>
        </p:nvCxnSpPr>
        <p:spPr>
          <a:xfrm flipV="1">
            <a:off x="2598821" y="2310509"/>
            <a:ext cx="136358" cy="60593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zövegdoboz 5">
            <a:extLst>
              <a:ext uri="{FF2B5EF4-FFF2-40B4-BE49-F238E27FC236}">
                <a16:creationId xmlns:a16="http://schemas.microsoft.com/office/drawing/2014/main" id="{5E6DDEFA-F93D-46EC-98D3-387D0A7DD7A2}"/>
              </a:ext>
            </a:extLst>
          </p:cNvPr>
          <p:cNvSpPr txBox="1"/>
          <p:nvPr/>
        </p:nvSpPr>
        <p:spPr>
          <a:xfrm>
            <a:off x="2398295" y="1953236"/>
            <a:ext cx="1960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 err="1"/>
              <a:t>on</a:t>
            </a:r>
            <a:r>
              <a:rPr lang="hu-HU" dirty="0"/>
              <a:t> </a:t>
            </a:r>
            <a:r>
              <a:rPr lang="hu-HU" dirty="0" err="1"/>
              <a:t>all</a:t>
            </a:r>
            <a:r>
              <a:rPr lang="hu-HU" dirty="0"/>
              <a:t> </a:t>
            </a:r>
            <a:r>
              <a:rPr lang="hu-HU" dirty="0" err="1"/>
              <a:t>training</a:t>
            </a:r>
            <a:r>
              <a:rPr lang="hu-HU" dirty="0"/>
              <a:t> </a:t>
            </a:r>
            <a:r>
              <a:rPr lang="hu-HU" dirty="0" err="1"/>
              <a:t>data</a:t>
            </a:r>
            <a:endParaRPr lang="en-US" dirty="0"/>
          </a:p>
        </p:txBody>
      </p:sp>
      <p:cxnSp>
        <p:nvCxnSpPr>
          <p:cNvPr id="10" name="Egyenes összekötő nyíllal 9">
            <a:extLst>
              <a:ext uri="{FF2B5EF4-FFF2-40B4-BE49-F238E27FC236}">
                <a16:creationId xmlns:a16="http://schemas.microsoft.com/office/drawing/2014/main" id="{A4F0839C-9843-46CD-B6EA-F8F74BBB5371}"/>
              </a:ext>
            </a:extLst>
          </p:cNvPr>
          <p:cNvCxnSpPr>
            <a:cxnSpLocks/>
          </p:cNvCxnSpPr>
          <p:nvPr/>
        </p:nvCxnSpPr>
        <p:spPr>
          <a:xfrm flipH="1">
            <a:off x="962526" y="3856447"/>
            <a:ext cx="414517" cy="16212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gyenes összekötő nyíllal 13">
            <a:extLst>
              <a:ext uri="{FF2B5EF4-FFF2-40B4-BE49-F238E27FC236}">
                <a16:creationId xmlns:a16="http://schemas.microsoft.com/office/drawing/2014/main" id="{55131C96-D69D-4A1D-B3C8-656F9A1057AA}"/>
              </a:ext>
            </a:extLst>
          </p:cNvPr>
          <p:cNvCxnSpPr>
            <a:cxnSpLocks/>
          </p:cNvCxnSpPr>
          <p:nvPr/>
        </p:nvCxnSpPr>
        <p:spPr>
          <a:xfrm flipH="1">
            <a:off x="2735179" y="4976530"/>
            <a:ext cx="175319" cy="43730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Egyenes összekötő nyíllal 15">
            <a:extLst>
              <a:ext uri="{FF2B5EF4-FFF2-40B4-BE49-F238E27FC236}">
                <a16:creationId xmlns:a16="http://schemas.microsoft.com/office/drawing/2014/main" id="{91828197-F7D9-4598-9366-97BFA121BA98}"/>
              </a:ext>
            </a:extLst>
          </p:cNvPr>
          <p:cNvCxnSpPr>
            <a:cxnSpLocks/>
          </p:cNvCxnSpPr>
          <p:nvPr/>
        </p:nvCxnSpPr>
        <p:spPr>
          <a:xfrm>
            <a:off x="4546837" y="3948271"/>
            <a:ext cx="342461" cy="160418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Szövegdoboz 16">
            <a:extLst>
              <a:ext uri="{FF2B5EF4-FFF2-40B4-BE49-F238E27FC236}">
                <a16:creationId xmlns:a16="http://schemas.microsoft.com/office/drawing/2014/main" id="{0EC8C74F-D787-4D5B-A2A1-65BC5879C8AC}"/>
              </a:ext>
            </a:extLst>
          </p:cNvPr>
          <p:cNvSpPr txBox="1"/>
          <p:nvPr/>
        </p:nvSpPr>
        <p:spPr>
          <a:xfrm>
            <a:off x="4223730" y="5528733"/>
            <a:ext cx="2239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 err="1"/>
              <a:t>different</a:t>
            </a:r>
            <a:r>
              <a:rPr lang="hu-HU" dirty="0"/>
              <a:t> </a:t>
            </a:r>
            <a:r>
              <a:rPr lang="hu-HU" dirty="0" err="1"/>
              <a:t>colours</a:t>
            </a:r>
            <a:r>
              <a:rPr lang="hu-HU" dirty="0"/>
              <a:t> </a:t>
            </a:r>
            <a:r>
              <a:rPr lang="hu-HU" dirty="0" err="1"/>
              <a:t>indicate</a:t>
            </a:r>
            <a:r>
              <a:rPr lang="hu-HU" dirty="0"/>
              <a:t> </a:t>
            </a:r>
            <a:r>
              <a:rPr lang="hu-HU" dirty="0" err="1"/>
              <a:t>different</a:t>
            </a:r>
            <a:r>
              <a:rPr lang="hu-HU" dirty="0"/>
              <a:t> </a:t>
            </a:r>
            <a:r>
              <a:rPr lang="hu-HU" dirty="0" err="1"/>
              <a:t>data</a:t>
            </a:r>
            <a:r>
              <a:rPr lang="hu-HU" dirty="0"/>
              <a:t> </a:t>
            </a:r>
            <a:r>
              <a:rPr lang="hu-HU" dirty="0" err="1"/>
              <a:t>sources</a:t>
            </a:r>
            <a:endParaRPr lang="en-US" dirty="0"/>
          </a:p>
        </p:txBody>
      </p:sp>
      <p:sp>
        <p:nvSpPr>
          <p:cNvPr id="18" name="Szövegdoboz 17">
            <a:extLst>
              <a:ext uri="{FF2B5EF4-FFF2-40B4-BE49-F238E27FC236}">
                <a16:creationId xmlns:a16="http://schemas.microsoft.com/office/drawing/2014/main" id="{D6394689-73DF-4476-82D5-A6EA8596A483}"/>
              </a:ext>
            </a:extLst>
          </p:cNvPr>
          <p:cNvSpPr txBox="1"/>
          <p:nvPr/>
        </p:nvSpPr>
        <p:spPr>
          <a:xfrm>
            <a:off x="110787" y="4018574"/>
            <a:ext cx="14613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 err="1"/>
              <a:t>chronological</a:t>
            </a:r>
            <a:r>
              <a:rPr lang="hu-HU" dirty="0"/>
              <a:t> </a:t>
            </a:r>
            <a:r>
              <a:rPr lang="hu-HU" dirty="0" err="1"/>
              <a:t>age</a:t>
            </a:r>
            <a:r>
              <a:rPr lang="hu-HU" dirty="0"/>
              <a:t> in </a:t>
            </a:r>
            <a:r>
              <a:rPr lang="hu-HU" dirty="0" err="1"/>
              <a:t>years</a:t>
            </a:r>
            <a:endParaRPr lang="en-US" dirty="0"/>
          </a:p>
        </p:txBody>
      </p:sp>
      <p:sp>
        <p:nvSpPr>
          <p:cNvPr id="19" name="Szövegdoboz 18">
            <a:extLst>
              <a:ext uri="{FF2B5EF4-FFF2-40B4-BE49-F238E27FC236}">
                <a16:creationId xmlns:a16="http://schemas.microsoft.com/office/drawing/2014/main" id="{EDC3C6C7-6D52-4942-9D97-1E8C51B36138}"/>
              </a:ext>
            </a:extLst>
          </p:cNvPr>
          <p:cNvSpPr txBox="1"/>
          <p:nvPr/>
        </p:nvSpPr>
        <p:spPr>
          <a:xfrm>
            <a:off x="2092168" y="5413833"/>
            <a:ext cx="14613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 err="1"/>
              <a:t>estimated</a:t>
            </a:r>
            <a:r>
              <a:rPr lang="hu-HU" dirty="0"/>
              <a:t> ”</a:t>
            </a:r>
            <a:r>
              <a:rPr lang="hu-HU" dirty="0" err="1"/>
              <a:t>DNAm</a:t>
            </a:r>
            <a:r>
              <a:rPr lang="hu-HU" dirty="0"/>
              <a:t> </a:t>
            </a:r>
            <a:r>
              <a:rPr lang="hu-HU" dirty="0" err="1"/>
              <a:t>age</a:t>
            </a:r>
            <a:r>
              <a:rPr lang="hu-HU" dirty="0"/>
              <a:t>” in </a:t>
            </a:r>
            <a:r>
              <a:rPr lang="hu-HU" dirty="0" err="1"/>
              <a:t>years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56060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Egyenes összekötő 10">
            <a:extLst>
              <a:ext uri="{FF2B5EF4-FFF2-40B4-BE49-F238E27FC236}">
                <a16:creationId xmlns:a16="http://schemas.microsoft.com/office/drawing/2014/main" id="{D92F799A-A664-4F39-8D04-F5DA740B5389}"/>
              </a:ext>
            </a:extLst>
          </p:cNvPr>
          <p:cNvCxnSpPr/>
          <p:nvPr/>
        </p:nvCxnSpPr>
        <p:spPr>
          <a:xfrm>
            <a:off x="525379" y="308649"/>
            <a:ext cx="0" cy="882315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ím 1">
            <a:extLst>
              <a:ext uri="{FF2B5EF4-FFF2-40B4-BE49-F238E27FC236}">
                <a16:creationId xmlns:a16="http://schemas.microsoft.com/office/drawing/2014/main" id="{1220A9F1-8B42-4A49-9AF1-B3499ED7C93E}"/>
              </a:ext>
            </a:extLst>
          </p:cNvPr>
          <p:cNvSpPr txBox="1">
            <a:spLocks/>
          </p:cNvSpPr>
          <p:nvPr/>
        </p:nvSpPr>
        <p:spPr>
          <a:xfrm>
            <a:off x="751412" y="-1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Constructing the ”epigenetic clock”</a:t>
            </a:r>
          </a:p>
        </p:txBody>
      </p:sp>
      <p:sp>
        <p:nvSpPr>
          <p:cNvPr id="26" name="Szövegdoboz 25">
            <a:extLst>
              <a:ext uri="{FF2B5EF4-FFF2-40B4-BE49-F238E27FC236}">
                <a16:creationId xmlns:a16="http://schemas.microsoft.com/office/drawing/2014/main" id="{1BB845F7-DA35-47C6-9F97-55750931A9DE}"/>
              </a:ext>
            </a:extLst>
          </p:cNvPr>
          <p:cNvSpPr txBox="1"/>
          <p:nvPr/>
        </p:nvSpPr>
        <p:spPr>
          <a:xfrm>
            <a:off x="419098" y="1612237"/>
            <a:ext cx="114279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hu-HU" sz="2400" b="1" dirty="0" err="1"/>
              <a:t>Results</a:t>
            </a:r>
            <a:r>
              <a:rPr lang="hu-HU" sz="2400" b="1" dirty="0"/>
              <a:t>:</a:t>
            </a:r>
            <a:endParaRPr lang="en-US" sz="2400" b="1" dirty="0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76961F15-5C26-4413-B799-50C648F9F7A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380" t="31228" r="53070" b="39415"/>
          <a:stretch/>
        </p:blipFill>
        <p:spPr>
          <a:xfrm>
            <a:off x="1275348" y="2916448"/>
            <a:ext cx="4067982" cy="2042127"/>
          </a:xfrm>
          <a:prstGeom prst="rect">
            <a:avLst/>
          </a:prstGeom>
        </p:spPr>
      </p:pic>
      <p:sp>
        <p:nvSpPr>
          <p:cNvPr id="2" name="Szövegdoboz 1">
            <a:extLst>
              <a:ext uri="{FF2B5EF4-FFF2-40B4-BE49-F238E27FC236}">
                <a16:creationId xmlns:a16="http://schemas.microsoft.com/office/drawing/2014/main" id="{4076975C-08DF-4F1B-88B5-5F381BCE3C2F}"/>
              </a:ext>
            </a:extLst>
          </p:cNvPr>
          <p:cNvSpPr txBox="1"/>
          <p:nvPr/>
        </p:nvSpPr>
        <p:spPr>
          <a:xfrm>
            <a:off x="962526" y="231050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 err="1"/>
              <a:t>Fig</a:t>
            </a:r>
            <a:r>
              <a:rPr lang="hu-HU" b="1" dirty="0"/>
              <a:t> 1A.</a:t>
            </a:r>
            <a:endParaRPr lang="en-US" b="1" dirty="0"/>
          </a:p>
        </p:txBody>
      </p:sp>
      <p:cxnSp>
        <p:nvCxnSpPr>
          <p:cNvPr id="5" name="Egyenes összekötő nyíllal 4">
            <a:extLst>
              <a:ext uri="{FF2B5EF4-FFF2-40B4-BE49-F238E27FC236}">
                <a16:creationId xmlns:a16="http://schemas.microsoft.com/office/drawing/2014/main" id="{B1AFE5CE-23CF-4F2B-A2FE-0D307A8DB2C1}"/>
              </a:ext>
            </a:extLst>
          </p:cNvPr>
          <p:cNvCxnSpPr/>
          <p:nvPr/>
        </p:nvCxnSpPr>
        <p:spPr>
          <a:xfrm flipV="1">
            <a:off x="2598821" y="2310509"/>
            <a:ext cx="136358" cy="60593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zövegdoboz 5">
            <a:extLst>
              <a:ext uri="{FF2B5EF4-FFF2-40B4-BE49-F238E27FC236}">
                <a16:creationId xmlns:a16="http://schemas.microsoft.com/office/drawing/2014/main" id="{5E6DDEFA-F93D-46EC-98D3-387D0A7DD7A2}"/>
              </a:ext>
            </a:extLst>
          </p:cNvPr>
          <p:cNvSpPr txBox="1"/>
          <p:nvPr/>
        </p:nvSpPr>
        <p:spPr>
          <a:xfrm>
            <a:off x="2398295" y="1953236"/>
            <a:ext cx="1960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 err="1"/>
              <a:t>on</a:t>
            </a:r>
            <a:r>
              <a:rPr lang="hu-HU" dirty="0"/>
              <a:t> </a:t>
            </a:r>
            <a:r>
              <a:rPr lang="hu-HU" dirty="0" err="1"/>
              <a:t>all</a:t>
            </a:r>
            <a:r>
              <a:rPr lang="hu-HU" dirty="0"/>
              <a:t> </a:t>
            </a:r>
            <a:r>
              <a:rPr lang="hu-HU" dirty="0" err="1"/>
              <a:t>training</a:t>
            </a:r>
            <a:r>
              <a:rPr lang="hu-HU" dirty="0"/>
              <a:t> </a:t>
            </a:r>
            <a:r>
              <a:rPr lang="hu-HU" dirty="0" err="1"/>
              <a:t>data</a:t>
            </a:r>
            <a:endParaRPr lang="en-US" dirty="0"/>
          </a:p>
        </p:txBody>
      </p:sp>
      <p:cxnSp>
        <p:nvCxnSpPr>
          <p:cNvPr id="10" name="Egyenes összekötő nyíllal 9">
            <a:extLst>
              <a:ext uri="{FF2B5EF4-FFF2-40B4-BE49-F238E27FC236}">
                <a16:creationId xmlns:a16="http://schemas.microsoft.com/office/drawing/2014/main" id="{A4F0839C-9843-46CD-B6EA-F8F74BBB5371}"/>
              </a:ext>
            </a:extLst>
          </p:cNvPr>
          <p:cNvCxnSpPr>
            <a:cxnSpLocks/>
          </p:cNvCxnSpPr>
          <p:nvPr/>
        </p:nvCxnSpPr>
        <p:spPr>
          <a:xfrm flipH="1">
            <a:off x="962526" y="3856447"/>
            <a:ext cx="414517" cy="16212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gyenes összekötő nyíllal 13">
            <a:extLst>
              <a:ext uri="{FF2B5EF4-FFF2-40B4-BE49-F238E27FC236}">
                <a16:creationId xmlns:a16="http://schemas.microsoft.com/office/drawing/2014/main" id="{55131C96-D69D-4A1D-B3C8-656F9A1057AA}"/>
              </a:ext>
            </a:extLst>
          </p:cNvPr>
          <p:cNvCxnSpPr>
            <a:cxnSpLocks/>
          </p:cNvCxnSpPr>
          <p:nvPr/>
        </p:nvCxnSpPr>
        <p:spPr>
          <a:xfrm flipH="1">
            <a:off x="2735179" y="4976530"/>
            <a:ext cx="175319" cy="43730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Egyenes összekötő nyíllal 15">
            <a:extLst>
              <a:ext uri="{FF2B5EF4-FFF2-40B4-BE49-F238E27FC236}">
                <a16:creationId xmlns:a16="http://schemas.microsoft.com/office/drawing/2014/main" id="{91828197-F7D9-4598-9366-97BFA121BA98}"/>
              </a:ext>
            </a:extLst>
          </p:cNvPr>
          <p:cNvCxnSpPr>
            <a:cxnSpLocks/>
          </p:cNvCxnSpPr>
          <p:nvPr/>
        </p:nvCxnSpPr>
        <p:spPr>
          <a:xfrm>
            <a:off x="4546837" y="3948271"/>
            <a:ext cx="342461" cy="160418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Szövegdoboz 16">
            <a:extLst>
              <a:ext uri="{FF2B5EF4-FFF2-40B4-BE49-F238E27FC236}">
                <a16:creationId xmlns:a16="http://schemas.microsoft.com/office/drawing/2014/main" id="{0EC8C74F-D787-4D5B-A2A1-65BC5879C8AC}"/>
              </a:ext>
            </a:extLst>
          </p:cNvPr>
          <p:cNvSpPr txBox="1"/>
          <p:nvPr/>
        </p:nvSpPr>
        <p:spPr>
          <a:xfrm>
            <a:off x="4223730" y="5528733"/>
            <a:ext cx="2239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 err="1"/>
              <a:t>different</a:t>
            </a:r>
            <a:r>
              <a:rPr lang="hu-HU" dirty="0"/>
              <a:t> </a:t>
            </a:r>
            <a:r>
              <a:rPr lang="hu-HU" dirty="0" err="1"/>
              <a:t>colours</a:t>
            </a:r>
            <a:r>
              <a:rPr lang="hu-HU" dirty="0"/>
              <a:t> </a:t>
            </a:r>
            <a:r>
              <a:rPr lang="hu-HU" dirty="0" err="1"/>
              <a:t>indicate</a:t>
            </a:r>
            <a:r>
              <a:rPr lang="hu-HU" dirty="0"/>
              <a:t> </a:t>
            </a:r>
            <a:r>
              <a:rPr lang="hu-HU" dirty="0" err="1"/>
              <a:t>different</a:t>
            </a:r>
            <a:r>
              <a:rPr lang="hu-HU" dirty="0"/>
              <a:t> </a:t>
            </a:r>
            <a:r>
              <a:rPr lang="hu-HU" dirty="0" err="1"/>
              <a:t>data</a:t>
            </a:r>
            <a:r>
              <a:rPr lang="hu-HU" dirty="0"/>
              <a:t> </a:t>
            </a:r>
            <a:r>
              <a:rPr lang="hu-HU" dirty="0" err="1"/>
              <a:t>sources</a:t>
            </a:r>
            <a:endParaRPr lang="en-US" dirty="0"/>
          </a:p>
        </p:txBody>
      </p:sp>
      <p:sp>
        <p:nvSpPr>
          <p:cNvPr id="18" name="Szövegdoboz 17">
            <a:extLst>
              <a:ext uri="{FF2B5EF4-FFF2-40B4-BE49-F238E27FC236}">
                <a16:creationId xmlns:a16="http://schemas.microsoft.com/office/drawing/2014/main" id="{D6394689-73DF-4476-82D5-A6EA8596A483}"/>
              </a:ext>
            </a:extLst>
          </p:cNvPr>
          <p:cNvSpPr txBox="1"/>
          <p:nvPr/>
        </p:nvSpPr>
        <p:spPr>
          <a:xfrm>
            <a:off x="110787" y="4018574"/>
            <a:ext cx="14613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 err="1"/>
              <a:t>chronological</a:t>
            </a:r>
            <a:r>
              <a:rPr lang="hu-HU" dirty="0"/>
              <a:t> </a:t>
            </a:r>
            <a:r>
              <a:rPr lang="hu-HU" dirty="0" err="1"/>
              <a:t>age</a:t>
            </a:r>
            <a:r>
              <a:rPr lang="hu-HU" dirty="0"/>
              <a:t> in </a:t>
            </a:r>
            <a:r>
              <a:rPr lang="hu-HU" dirty="0" err="1"/>
              <a:t>years</a:t>
            </a:r>
            <a:endParaRPr lang="en-US" dirty="0"/>
          </a:p>
        </p:txBody>
      </p:sp>
      <p:sp>
        <p:nvSpPr>
          <p:cNvPr id="19" name="Szövegdoboz 18">
            <a:extLst>
              <a:ext uri="{FF2B5EF4-FFF2-40B4-BE49-F238E27FC236}">
                <a16:creationId xmlns:a16="http://schemas.microsoft.com/office/drawing/2014/main" id="{EDC3C6C7-6D52-4942-9D97-1E8C51B36138}"/>
              </a:ext>
            </a:extLst>
          </p:cNvPr>
          <p:cNvSpPr txBox="1"/>
          <p:nvPr/>
        </p:nvSpPr>
        <p:spPr>
          <a:xfrm>
            <a:off x="2092168" y="5413833"/>
            <a:ext cx="14613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 err="1"/>
              <a:t>estimated</a:t>
            </a:r>
            <a:r>
              <a:rPr lang="hu-HU" dirty="0"/>
              <a:t> ”</a:t>
            </a:r>
            <a:r>
              <a:rPr lang="hu-HU" dirty="0" err="1"/>
              <a:t>DNAm</a:t>
            </a:r>
            <a:r>
              <a:rPr lang="hu-HU" dirty="0"/>
              <a:t> </a:t>
            </a:r>
            <a:r>
              <a:rPr lang="hu-HU" dirty="0" err="1"/>
              <a:t>age</a:t>
            </a:r>
            <a:r>
              <a:rPr lang="hu-HU" dirty="0"/>
              <a:t>” in </a:t>
            </a:r>
            <a:r>
              <a:rPr lang="hu-HU" dirty="0" err="1"/>
              <a:t>years</a:t>
            </a:r>
            <a:endParaRPr lang="en-US" dirty="0"/>
          </a:p>
        </p:txBody>
      </p:sp>
      <p:cxnSp>
        <p:nvCxnSpPr>
          <p:cNvPr id="15" name="Egyenes összekötő nyíllal 14">
            <a:extLst>
              <a:ext uri="{FF2B5EF4-FFF2-40B4-BE49-F238E27FC236}">
                <a16:creationId xmlns:a16="http://schemas.microsoft.com/office/drawing/2014/main" id="{2CE5ACC0-12A7-4C0E-81BD-4657BEB1DA70}"/>
              </a:ext>
            </a:extLst>
          </p:cNvPr>
          <p:cNvCxnSpPr>
            <a:cxnSpLocks/>
          </p:cNvCxnSpPr>
          <p:nvPr/>
        </p:nvCxnSpPr>
        <p:spPr>
          <a:xfrm flipV="1">
            <a:off x="3309339" y="2534531"/>
            <a:ext cx="1204561" cy="46166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zövegdoboz 19">
            <a:extLst>
              <a:ext uri="{FF2B5EF4-FFF2-40B4-BE49-F238E27FC236}">
                <a16:creationId xmlns:a16="http://schemas.microsoft.com/office/drawing/2014/main" id="{6341CEDE-E6E1-4F10-A199-89A6ECC18D9F}"/>
              </a:ext>
            </a:extLst>
          </p:cNvPr>
          <p:cNvSpPr txBox="1"/>
          <p:nvPr/>
        </p:nvSpPr>
        <p:spPr>
          <a:xfrm>
            <a:off x="4543330" y="2288791"/>
            <a:ext cx="74240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 err="1"/>
              <a:t>median</a:t>
            </a:r>
            <a:r>
              <a:rPr lang="hu-HU" dirty="0"/>
              <a:t> </a:t>
            </a:r>
            <a:r>
              <a:rPr lang="hu-HU" dirty="0" err="1"/>
              <a:t>absolute</a:t>
            </a:r>
            <a:r>
              <a:rPr lang="hu-HU" dirty="0"/>
              <a:t> </a:t>
            </a:r>
            <a:r>
              <a:rPr lang="hu-HU" dirty="0" err="1"/>
              <a:t>error</a:t>
            </a:r>
            <a:r>
              <a:rPr lang="hu-HU" dirty="0"/>
              <a:t> in </a:t>
            </a:r>
            <a:r>
              <a:rPr lang="hu-HU" dirty="0" err="1"/>
              <a:t>years</a:t>
            </a:r>
            <a:r>
              <a:rPr lang="hu-HU" dirty="0"/>
              <a:t>: </a:t>
            </a:r>
            <a:r>
              <a:rPr lang="hu-HU" i="1" dirty="0" err="1"/>
              <a:t>for</a:t>
            </a:r>
            <a:r>
              <a:rPr lang="hu-HU" i="1" dirty="0"/>
              <a:t> </a:t>
            </a:r>
            <a:r>
              <a:rPr lang="hu-HU" i="1" dirty="0" err="1"/>
              <a:t>half</a:t>
            </a:r>
            <a:r>
              <a:rPr lang="hu-HU" i="1" dirty="0"/>
              <a:t> of </a:t>
            </a:r>
            <a:r>
              <a:rPr lang="hu-HU" i="1" dirty="0" err="1"/>
              <a:t>the</a:t>
            </a:r>
            <a:r>
              <a:rPr lang="hu-HU" i="1" dirty="0"/>
              <a:t> </a:t>
            </a:r>
            <a:r>
              <a:rPr lang="hu-HU" i="1" dirty="0" err="1"/>
              <a:t>patients</a:t>
            </a:r>
            <a:r>
              <a:rPr lang="hu-HU" i="1" dirty="0"/>
              <a:t> in </a:t>
            </a:r>
            <a:r>
              <a:rPr lang="hu-HU" i="1" dirty="0" err="1"/>
              <a:t>the</a:t>
            </a:r>
            <a:r>
              <a:rPr lang="hu-HU" i="1" dirty="0"/>
              <a:t> </a:t>
            </a:r>
            <a:r>
              <a:rPr lang="hu-HU" i="1" dirty="0" err="1"/>
              <a:t>training</a:t>
            </a:r>
            <a:r>
              <a:rPr lang="hu-HU" i="1" dirty="0"/>
              <a:t> </a:t>
            </a:r>
            <a:r>
              <a:rPr lang="hu-HU" i="1" dirty="0" err="1"/>
              <a:t>set</a:t>
            </a:r>
            <a:r>
              <a:rPr lang="hu-HU" i="1" dirty="0"/>
              <a:t>, </a:t>
            </a:r>
            <a:r>
              <a:rPr lang="hu-HU" i="1" dirty="0" err="1"/>
              <a:t>the</a:t>
            </a:r>
            <a:r>
              <a:rPr lang="hu-HU" i="1" dirty="0"/>
              <a:t> 					 	   </a:t>
            </a:r>
            <a:r>
              <a:rPr lang="hu-HU" i="1" dirty="0" err="1"/>
              <a:t>difference</a:t>
            </a:r>
            <a:r>
              <a:rPr lang="hu-HU" i="1" dirty="0"/>
              <a:t> </a:t>
            </a:r>
            <a:r>
              <a:rPr lang="hu-HU" i="1" dirty="0" err="1"/>
              <a:t>between</a:t>
            </a:r>
            <a:r>
              <a:rPr lang="hu-HU" i="1" dirty="0"/>
              <a:t> </a:t>
            </a:r>
            <a:r>
              <a:rPr lang="hu-HU" i="1" dirty="0" err="1"/>
              <a:t>the</a:t>
            </a:r>
            <a:r>
              <a:rPr lang="hu-HU" i="1" dirty="0"/>
              <a:t> </a:t>
            </a:r>
            <a:r>
              <a:rPr lang="hu-HU" i="1" dirty="0" err="1"/>
              <a:t>estimated</a:t>
            </a:r>
            <a:r>
              <a:rPr lang="hu-HU" i="1" dirty="0"/>
              <a:t> and </a:t>
            </a:r>
            <a:r>
              <a:rPr lang="hu-HU" i="1" dirty="0" err="1"/>
              <a:t>the</a:t>
            </a:r>
            <a:r>
              <a:rPr lang="hu-HU" i="1" dirty="0"/>
              <a:t> 							   </a:t>
            </a:r>
            <a:r>
              <a:rPr lang="hu-HU" i="1" dirty="0" err="1"/>
              <a:t>actual</a:t>
            </a:r>
            <a:r>
              <a:rPr lang="hu-HU" i="1" dirty="0"/>
              <a:t> </a:t>
            </a:r>
            <a:r>
              <a:rPr lang="hu-HU" i="1" dirty="0" err="1"/>
              <a:t>age</a:t>
            </a:r>
            <a:r>
              <a:rPr lang="hu-HU" i="1" dirty="0"/>
              <a:t> </a:t>
            </a:r>
            <a:r>
              <a:rPr lang="hu-HU" i="1" dirty="0" err="1"/>
              <a:t>was</a:t>
            </a:r>
            <a:r>
              <a:rPr lang="hu-HU" i="1" dirty="0"/>
              <a:t> </a:t>
            </a:r>
            <a:r>
              <a:rPr lang="hu-HU" i="1" dirty="0" err="1"/>
              <a:t>smaller</a:t>
            </a:r>
            <a:r>
              <a:rPr lang="hu-HU" i="1" dirty="0"/>
              <a:t> </a:t>
            </a:r>
            <a:r>
              <a:rPr lang="hu-HU" i="1" dirty="0" err="1"/>
              <a:t>than</a:t>
            </a:r>
            <a:r>
              <a:rPr lang="hu-HU" i="1" dirty="0"/>
              <a:t> 2.9 </a:t>
            </a:r>
            <a:r>
              <a:rPr lang="hu-HU" i="1" dirty="0" err="1"/>
              <a:t>years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4856143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Egyenes összekötő 10">
            <a:extLst>
              <a:ext uri="{FF2B5EF4-FFF2-40B4-BE49-F238E27FC236}">
                <a16:creationId xmlns:a16="http://schemas.microsoft.com/office/drawing/2014/main" id="{D92F799A-A664-4F39-8D04-F5DA740B5389}"/>
              </a:ext>
            </a:extLst>
          </p:cNvPr>
          <p:cNvCxnSpPr/>
          <p:nvPr/>
        </p:nvCxnSpPr>
        <p:spPr>
          <a:xfrm>
            <a:off x="525379" y="308649"/>
            <a:ext cx="0" cy="882315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ím 1">
            <a:extLst>
              <a:ext uri="{FF2B5EF4-FFF2-40B4-BE49-F238E27FC236}">
                <a16:creationId xmlns:a16="http://schemas.microsoft.com/office/drawing/2014/main" id="{1220A9F1-8B42-4A49-9AF1-B3499ED7C93E}"/>
              </a:ext>
            </a:extLst>
          </p:cNvPr>
          <p:cNvSpPr txBox="1">
            <a:spLocks/>
          </p:cNvSpPr>
          <p:nvPr/>
        </p:nvSpPr>
        <p:spPr>
          <a:xfrm>
            <a:off x="751412" y="-1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Constructing the ”epigenetic clock”</a:t>
            </a:r>
          </a:p>
        </p:txBody>
      </p:sp>
      <p:sp>
        <p:nvSpPr>
          <p:cNvPr id="26" name="Szövegdoboz 25">
            <a:extLst>
              <a:ext uri="{FF2B5EF4-FFF2-40B4-BE49-F238E27FC236}">
                <a16:creationId xmlns:a16="http://schemas.microsoft.com/office/drawing/2014/main" id="{1BB845F7-DA35-47C6-9F97-55750931A9DE}"/>
              </a:ext>
            </a:extLst>
          </p:cNvPr>
          <p:cNvSpPr txBox="1"/>
          <p:nvPr/>
        </p:nvSpPr>
        <p:spPr>
          <a:xfrm>
            <a:off x="419098" y="1612237"/>
            <a:ext cx="114279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hu-HU" sz="2400" b="1" dirty="0" err="1"/>
              <a:t>Results</a:t>
            </a:r>
            <a:r>
              <a:rPr lang="hu-HU" sz="2400" b="1" dirty="0"/>
              <a:t>:</a:t>
            </a:r>
            <a:endParaRPr lang="en-US" sz="2400" b="1" dirty="0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76961F15-5C26-4413-B799-50C648F9F7A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380" t="31228" r="53070" b="39415"/>
          <a:stretch/>
        </p:blipFill>
        <p:spPr>
          <a:xfrm>
            <a:off x="1275348" y="2916448"/>
            <a:ext cx="4067982" cy="2042127"/>
          </a:xfrm>
          <a:prstGeom prst="rect">
            <a:avLst/>
          </a:prstGeom>
        </p:spPr>
      </p:pic>
      <p:sp>
        <p:nvSpPr>
          <p:cNvPr id="2" name="Szövegdoboz 1">
            <a:extLst>
              <a:ext uri="{FF2B5EF4-FFF2-40B4-BE49-F238E27FC236}">
                <a16:creationId xmlns:a16="http://schemas.microsoft.com/office/drawing/2014/main" id="{4076975C-08DF-4F1B-88B5-5F381BCE3C2F}"/>
              </a:ext>
            </a:extLst>
          </p:cNvPr>
          <p:cNvSpPr txBox="1"/>
          <p:nvPr/>
        </p:nvSpPr>
        <p:spPr>
          <a:xfrm>
            <a:off x="962526" y="231050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 err="1"/>
              <a:t>Fig</a:t>
            </a:r>
            <a:r>
              <a:rPr lang="hu-HU" b="1" dirty="0"/>
              <a:t> 1A.</a:t>
            </a:r>
            <a:endParaRPr lang="en-US" b="1" dirty="0"/>
          </a:p>
        </p:txBody>
      </p:sp>
      <p:cxnSp>
        <p:nvCxnSpPr>
          <p:cNvPr id="5" name="Egyenes összekötő nyíllal 4">
            <a:extLst>
              <a:ext uri="{FF2B5EF4-FFF2-40B4-BE49-F238E27FC236}">
                <a16:creationId xmlns:a16="http://schemas.microsoft.com/office/drawing/2014/main" id="{B1AFE5CE-23CF-4F2B-A2FE-0D307A8DB2C1}"/>
              </a:ext>
            </a:extLst>
          </p:cNvPr>
          <p:cNvCxnSpPr/>
          <p:nvPr/>
        </p:nvCxnSpPr>
        <p:spPr>
          <a:xfrm flipV="1">
            <a:off x="2598821" y="2310509"/>
            <a:ext cx="136358" cy="60593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zövegdoboz 5">
            <a:extLst>
              <a:ext uri="{FF2B5EF4-FFF2-40B4-BE49-F238E27FC236}">
                <a16:creationId xmlns:a16="http://schemas.microsoft.com/office/drawing/2014/main" id="{5E6DDEFA-F93D-46EC-98D3-387D0A7DD7A2}"/>
              </a:ext>
            </a:extLst>
          </p:cNvPr>
          <p:cNvSpPr txBox="1"/>
          <p:nvPr/>
        </p:nvSpPr>
        <p:spPr>
          <a:xfrm>
            <a:off x="2398295" y="1953236"/>
            <a:ext cx="1960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 err="1"/>
              <a:t>on</a:t>
            </a:r>
            <a:r>
              <a:rPr lang="hu-HU" dirty="0"/>
              <a:t> </a:t>
            </a:r>
            <a:r>
              <a:rPr lang="hu-HU" dirty="0" err="1"/>
              <a:t>all</a:t>
            </a:r>
            <a:r>
              <a:rPr lang="hu-HU" dirty="0"/>
              <a:t> </a:t>
            </a:r>
            <a:r>
              <a:rPr lang="hu-HU" dirty="0" err="1"/>
              <a:t>training</a:t>
            </a:r>
            <a:r>
              <a:rPr lang="hu-HU" dirty="0"/>
              <a:t> </a:t>
            </a:r>
            <a:r>
              <a:rPr lang="hu-HU" dirty="0" err="1"/>
              <a:t>data</a:t>
            </a:r>
            <a:endParaRPr lang="en-US" dirty="0"/>
          </a:p>
        </p:txBody>
      </p:sp>
      <p:cxnSp>
        <p:nvCxnSpPr>
          <p:cNvPr id="10" name="Egyenes összekötő nyíllal 9">
            <a:extLst>
              <a:ext uri="{FF2B5EF4-FFF2-40B4-BE49-F238E27FC236}">
                <a16:creationId xmlns:a16="http://schemas.microsoft.com/office/drawing/2014/main" id="{A4F0839C-9843-46CD-B6EA-F8F74BBB5371}"/>
              </a:ext>
            </a:extLst>
          </p:cNvPr>
          <p:cNvCxnSpPr>
            <a:cxnSpLocks/>
          </p:cNvCxnSpPr>
          <p:nvPr/>
        </p:nvCxnSpPr>
        <p:spPr>
          <a:xfrm flipH="1">
            <a:off x="962526" y="3856447"/>
            <a:ext cx="414517" cy="16212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gyenes összekötő nyíllal 13">
            <a:extLst>
              <a:ext uri="{FF2B5EF4-FFF2-40B4-BE49-F238E27FC236}">
                <a16:creationId xmlns:a16="http://schemas.microsoft.com/office/drawing/2014/main" id="{55131C96-D69D-4A1D-B3C8-656F9A1057AA}"/>
              </a:ext>
            </a:extLst>
          </p:cNvPr>
          <p:cNvCxnSpPr>
            <a:cxnSpLocks/>
          </p:cNvCxnSpPr>
          <p:nvPr/>
        </p:nvCxnSpPr>
        <p:spPr>
          <a:xfrm flipH="1">
            <a:off x="2735179" y="4976530"/>
            <a:ext cx="175319" cy="43730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Egyenes összekötő nyíllal 15">
            <a:extLst>
              <a:ext uri="{FF2B5EF4-FFF2-40B4-BE49-F238E27FC236}">
                <a16:creationId xmlns:a16="http://schemas.microsoft.com/office/drawing/2014/main" id="{91828197-F7D9-4598-9366-97BFA121BA98}"/>
              </a:ext>
            </a:extLst>
          </p:cNvPr>
          <p:cNvCxnSpPr>
            <a:cxnSpLocks/>
          </p:cNvCxnSpPr>
          <p:nvPr/>
        </p:nvCxnSpPr>
        <p:spPr>
          <a:xfrm>
            <a:off x="4546837" y="3948271"/>
            <a:ext cx="342461" cy="160418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Szövegdoboz 16">
            <a:extLst>
              <a:ext uri="{FF2B5EF4-FFF2-40B4-BE49-F238E27FC236}">
                <a16:creationId xmlns:a16="http://schemas.microsoft.com/office/drawing/2014/main" id="{0EC8C74F-D787-4D5B-A2A1-65BC5879C8AC}"/>
              </a:ext>
            </a:extLst>
          </p:cNvPr>
          <p:cNvSpPr txBox="1"/>
          <p:nvPr/>
        </p:nvSpPr>
        <p:spPr>
          <a:xfrm>
            <a:off x="4223730" y="5528733"/>
            <a:ext cx="2239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 err="1"/>
              <a:t>different</a:t>
            </a:r>
            <a:r>
              <a:rPr lang="hu-HU" dirty="0"/>
              <a:t> </a:t>
            </a:r>
            <a:r>
              <a:rPr lang="hu-HU" dirty="0" err="1"/>
              <a:t>colours</a:t>
            </a:r>
            <a:r>
              <a:rPr lang="hu-HU" dirty="0"/>
              <a:t> </a:t>
            </a:r>
            <a:r>
              <a:rPr lang="hu-HU" dirty="0" err="1"/>
              <a:t>indicate</a:t>
            </a:r>
            <a:r>
              <a:rPr lang="hu-HU" dirty="0"/>
              <a:t> </a:t>
            </a:r>
            <a:r>
              <a:rPr lang="hu-HU" dirty="0" err="1"/>
              <a:t>different</a:t>
            </a:r>
            <a:r>
              <a:rPr lang="hu-HU" dirty="0"/>
              <a:t> </a:t>
            </a:r>
            <a:r>
              <a:rPr lang="hu-HU" dirty="0" err="1"/>
              <a:t>data</a:t>
            </a:r>
            <a:r>
              <a:rPr lang="hu-HU" dirty="0"/>
              <a:t> </a:t>
            </a:r>
            <a:r>
              <a:rPr lang="hu-HU" dirty="0" err="1"/>
              <a:t>sources</a:t>
            </a:r>
            <a:endParaRPr lang="en-US" dirty="0"/>
          </a:p>
        </p:txBody>
      </p:sp>
      <p:sp>
        <p:nvSpPr>
          <p:cNvPr id="18" name="Szövegdoboz 17">
            <a:extLst>
              <a:ext uri="{FF2B5EF4-FFF2-40B4-BE49-F238E27FC236}">
                <a16:creationId xmlns:a16="http://schemas.microsoft.com/office/drawing/2014/main" id="{D6394689-73DF-4476-82D5-A6EA8596A483}"/>
              </a:ext>
            </a:extLst>
          </p:cNvPr>
          <p:cNvSpPr txBox="1"/>
          <p:nvPr/>
        </p:nvSpPr>
        <p:spPr>
          <a:xfrm>
            <a:off x="110787" y="4018574"/>
            <a:ext cx="14613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 err="1"/>
              <a:t>chronological</a:t>
            </a:r>
            <a:r>
              <a:rPr lang="hu-HU" dirty="0"/>
              <a:t> </a:t>
            </a:r>
            <a:r>
              <a:rPr lang="hu-HU" dirty="0" err="1"/>
              <a:t>age</a:t>
            </a:r>
            <a:r>
              <a:rPr lang="hu-HU" dirty="0"/>
              <a:t> in </a:t>
            </a:r>
            <a:r>
              <a:rPr lang="hu-HU" dirty="0" err="1"/>
              <a:t>years</a:t>
            </a:r>
            <a:endParaRPr lang="en-US" dirty="0"/>
          </a:p>
        </p:txBody>
      </p:sp>
      <p:sp>
        <p:nvSpPr>
          <p:cNvPr id="19" name="Szövegdoboz 18">
            <a:extLst>
              <a:ext uri="{FF2B5EF4-FFF2-40B4-BE49-F238E27FC236}">
                <a16:creationId xmlns:a16="http://schemas.microsoft.com/office/drawing/2014/main" id="{EDC3C6C7-6D52-4942-9D97-1E8C51B36138}"/>
              </a:ext>
            </a:extLst>
          </p:cNvPr>
          <p:cNvSpPr txBox="1"/>
          <p:nvPr/>
        </p:nvSpPr>
        <p:spPr>
          <a:xfrm>
            <a:off x="2092168" y="5413833"/>
            <a:ext cx="14613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 err="1"/>
              <a:t>estimated</a:t>
            </a:r>
            <a:r>
              <a:rPr lang="hu-HU" dirty="0"/>
              <a:t> ”</a:t>
            </a:r>
            <a:r>
              <a:rPr lang="hu-HU" dirty="0" err="1"/>
              <a:t>DNAm</a:t>
            </a:r>
            <a:r>
              <a:rPr lang="hu-HU" dirty="0"/>
              <a:t> </a:t>
            </a:r>
            <a:r>
              <a:rPr lang="hu-HU" dirty="0" err="1"/>
              <a:t>age</a:t>
            </a:r>
            <a:r>
              <a:rPr lang="hu-HU" dirty="0"/>
              <a:t>” in </a:t>
            </a:r>
            <a:r>
              <a:rPr lang="hu-HU" dirty="0" err="1"/>
              <a:t>years</a:t>
            </a:r>
            <a:endParaRPr lang="en-US" dirty="0"/>
          </a:p>
        </p:txBody>
      </p:sp>
      <p:cxnSp>
        <p:nvCxnSpPr>
          <p:cNvPr id="15" name="Egyenes összekötő nyíllal 14">
            <a:extLst>
              <a:ext uri="{FF2B5EF4-FFF2-40B4-BE49-F238E27FC236}">
                <a16:creationId xmlns:a16="http://schemas.microsoft.com/office/drawing/2014/main" id="{2CE5ACC0-12A7-4C0E-81BD-4657BEB1DA70}"/>
              </a:ext>
            </a:extLst>
          </p:cNvPr>
          <p:cNvCxnSpPr>
            <a:cxnSpLocks/>
          </p:cNvCxnSpPr>
          <p:nvPr/>
        </p:nvCxnSpPr>
        <p:spPr>
          <a:xfrm flipV="1">
            <a:off x="3309339" y="2534531"/>
            <a:ext cx="1204561" cy="46166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zövegdoboz 19">
            <a:extLst>
              <a:ext uri="{FF2B5EF4-FFF2-40B4-BE49-F238E27FC236}">
                <a16:creationId xmlns:a16="http://schemas.microsoft.com/office/drawing/2014/main" id="{6341CEDE-E6E1-4F10-A199-89A6ECC18D9F}"/>
              </a:ext>
            </a:extLst>
          </p:cNvPr>
          <p:cNvSpPr txBox="1"/>
          <p:nvPr/>
        </p:nvSpPr>
        <p:spPr>
          <a:xfrm>
            <a:off x="4543330" y="2288791"/>
            <a:ext cx="2980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 err="1"/>
              <a:t>median</a:t>
            </a:r>
            <a:r>
              <a:rPr lang="hu-HU" dirty="0"/>
              <a:t> </a:t>
            </a:r>
            <a:r>
              <a:rPr lang="hu-HU" dirty="0" err="1"/>
              <a:t>absolute</a:t>
            </a:r>
            <a:r>
              <a:rPr lang="hu-HU" dirty="0"/>
              <a:t> </a:t>
            </a:r>
            <a:r>
              <a:rPr lang="hu-HU" dirty="0" err="1"/>
              <a:t>error</a:t>
            </a:r>
            <a:r>
              <a:rPr lang="hu-HU" dirty="0"/>
              <a:t> in </a:t>
            </a:r>
            <a:r>
              <a:rPr lang="hu-HU" dirty="0" err="1"/>
              <a:t>years</a:t>
            </a:r>
            <a:endParaRPr lang="en-US" i="1" dirty="0"/>
          </a:p>
        </p:txBody>
      </p:sp>
      <p:cxnSp>
        <p:nvCxnSpPr>
          <p:cNvPr id="21" name="Egyenes összekötő nyíllal 20">
            <a:extLst>
              <a:ext uri="{FF2B5EF4-FFF2-40B4-BE49-F238E27FC236}">
                <a16:creationId xmlns:a16="http://schemas.microsoft.com/office/drawing/2014/main" id="{2953D363-84AB-4BC7-9435-2C8B3CC58C5F}"/>
              </a:ext>
            </a:extLst>
          </p:cNvPr>
          <p:cNvCxnSpPr>
            <a:cxnSpLocks/>
          </p:cNvCxnSpPr>
          <p:nvPr/>
        </p:nvCxnSpPr>
        <p:spPr>
          <a:xfrm flipV="1">
            <a:off x="4058652" y="2868663"/>
            <a:ext cx="1619809" cy="14731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Szövegdoboz 21">
            <a:extLst>
              <a:ext uri="{FF2B5EF4-FFF2-40B4-BE49-F238E27FC236}">
                <a16:creationId xmlns:a16="http://schemas.microsoft.com/office/drawing/2014/main" id="{B38AB40A-3BA1-4942-B241-B9A1BAB9C7BA}"/>
              </a:ext>
            </a:extLst>
          </p:cNvPr>
          <p:cNvSpPr txBox="1"/>
          <p:nvPr/>
        </p:nvSpPr>
        <p:spPr>
          <a:xfrm>
            <a:off x="5678461" y="2659653"/>
            <a:ext cx="29804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 err="1"/>
              <a:t>Pearson-correlation</a:t>
            </a:r>
            <a:r>
              <a:rPr lang="hu-HU" dirty="0"/>
              <a:t> </a:t>
            </a:r>
            <a:r>
              <a:rPr lang="hu-HU" dirty="0" err="1"/>
              <a:t>between</a:t>
            </a:r>
            <a:r>
              <a:rPr lang="hu-HU" dirty="0"/>
              <a:t> </a:t>
            </a:r>
            <a:r>
              <a:rPr lang="hu-HU" dirty="0" err="1"/>
              <a:t>actual</a:t>
            </a:r>
            <a:r>
              <a:rPr lang="hu-HU" dirty="0"/>
              <a:t> and </a:t>
            </a:r>
            <a:r>
              <a:rPr lang="hu-HU" dirty="0" err="1"/>
              <a:t>predicted</a:t>
            </a:r>
            <a:r>
              <a:rPr lang="hu-HU" dirty="0"/>
              <a:t> </a:t>
            </a:r>
            <a:r>
              <a:rPr lang="hu-HU" dirty="0" err="1"/>
              <a:t>age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6178193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Egyenes összekötő 10">
            <a:extLst>
              <a:ext uri="{FF2B5EF4-FFF2-40B4-BE49-F238E27FC236}">
                <a16:creationId xmlns:a16="http://schemas.microsoft.com/office/drawing/2014/main" id="{D92F799A-A664-4F39-8D04-F5DA740B5389}"/>
              </a:ext>
            </a:extLst>
          </p:cNvPr>
          <p:cNvCxnSpPr/>
          <p:nvPr/>
        </p:nvCxnSpPr>
        <p:spPr>
          <a:xfrm>
            <a:off x="525379" y="308649"/>
            <a:ext cx="0" cy="882315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ím 1">
            <a:extLst>
              <a:ext uri="{FF2B5EF4-FFF2-40B4-BE49-F238E27FC236}">
                <a16:creationId xmlns:a16="http://schemas.microsoft.com/office/drawing/2014/main" id="{1220A9F1-8B42-4A49-9AF1-B3499ED7C93E}"/>
              </a:ext>
            </a:extLst>
          </p:cNvPr>
          <p:cNvSpPr txBox="1">
            <a:spLocks/>
          </p:cNvSpPr>
          <p:nvPr/>
        </p:nvSpPr>
        <p:spPr>
          <a:xfrm>
            <a:off x="751412" y="-1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Constructing the ”epigenetic clock”</a:t>
            </a:r>
          </a:p>
        </p:txBody>
      </p:sp>
      <p:sp>
        <p:nvSpPr>
          <p:cNvPr id="26" name="Szövegdoboz 25">
            <a:extLst>
              <a:ext uri="{FF2B5EF4-FFF2-40B4-BE49-F238E27FC236}">
                <a16:creationId xmlns:a16="http://schemas.microsoft.com/office/drawing/2014/main" id="{1BB845F7-DA35-47C6-9F97-55750931A9DE}"/>
              </a:ext>
            </a:extLst>
          </p:cNvPr>
          <p:cNvSpPr txBox="1"/>
          <p:nvPr/>
        </p:nvSpPr>
        <p:spPr>
          <a:xfrm>
            <a:off x="419098" y="1612237"/>
            <a:ext cx="114279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en-US" sz="2400" b="1"/>
              <a:t>Results: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76961F15-5C26-4413-B799-50C648F9F7A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380" t="31228" r="53070" b="39415"/>
          <a:stretch/>
        </p:blipFill>
        <p:spPr>
          <a:xfrm>
            <a:off x="1275348" y="2916448"/>
            <a:ext cx="4067982" cy="2042127"/>
          </a:xfrm>
          <a:prstGeom prst="rect">
            <a:avLst/>
          </a:prstGeom>
        </p:spPr>
      </p:pic>
      <p:sp>
        <p:nvSpPr>
          <p:cNvPr id="2" name="Szövegdoboz 1">
            <a:extLst>
              <a:ext uri="{FF2B5EF4-FFF2-40B4-BE49-F238E27FC236}">
                <a16:creationId xmlns:a16="http://schemas.microsoft.com/office/drawing/2014/main" id="{4076975C-08DF-4F1B-88B5-5F381BCE3C2F}"/>
              </a:ext>
            </a:extLst>
          </p:cNvPr>
          <p:cNvSpPr txBox="1"/>
          <p:nvPr/>
        </p:nvSpPr>
        <p:spPr>
          <a:xfrm>
            <a:off x="962526" y="231050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Fig 1A.</a:t>
            </a:r>
          </a:p>
        </p:txBody>
      </p:sp>
      <p:sp>
        <p:nvSpPr>
          <p:cNvPr id="23" name="Szövegdoboz 22">
            <a:extLst>
              <a:ext uri="{FF2B5EF4-FFF2-40B4-BE49-F238E27FC236}">
                <a16:creationId xmlns:a16="http://schemas.microsoft.com/office/drawing/2014/main" id="{4360EFA0-4519-4AB3-A99F-26A1346EFF54}"/>
              </a:ext>
            </a:extLst>
          </p:cNvPr>
          <p:cNvSpPr txBox="1"/>
          <p:nvPr/>
        </p:nvSpPr>
        <p:spPr>
          <a:xfrm>
            <a:off x="6133094" y="231050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Fig 2A.</a:t>
            </a: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8CE2FB8F-AF35-409E-B144-15D220235BB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380" t="26316" r="53144" b="35907"/>
          <a:stretch/>
        </p:blipFill>
        <p:spPr>
          <a:xfrm>
            <a:off x="6849977" y="2711925"/>
            <a:ext cx="4002506" cy="2590801"/>
          </a:xfrm>
          <a:prstGeom prst="rect">
            <a:avLst/>
          </a:prstGeom>
        </p:spPr>
      </p:pic>
      <p:sp>
        <p:nvSpPr>
          <p:cNvPr id="24" name="Szövegdoboz 23">
            <a:extLst>
              <a:ext uri="{FF2B5EF4-FFF2-40B4-BE49-F238E27FC236}">
                <a16:creationId xmlns:a16="http://schemas.microsoft.com/office/drawing/2014/main" id="{9B93E65C-235E-4650-9F00-EEA70788108F}"/>
              </a:ext>
            </a:extLst>
          </p:cNvPr>
          <p:cNvSpPr txBox="1"/>
          <p:nvPr/>
        </p:nvSpPr>
        <p:spPr>
          <a:xfrm>
            <a:off x="2672442" y="2310509"/>
            <a:ext cx="1960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on all training data</a:t>
            </a:r>
          </a:p>
        </p:txBody>
      </p:sp>
      <p:sp>
        <p:nvSpPr>
          <p:cNvPr id="25" name="Szövegdoboz 24">
            <a:extLst>
              <a:ext uri="{FF2B5EF4-FFF2-40B4-BE49-F238E27FC236}">
                <a16:creationId xmlns:a16="http://schemas.microsoft.com/office/drawing/2014/main" id="{DBC22201-B8F2-4F57-BCA7-DCAD3D577062}"/>
              </a:ext>
            </a:extLst>
          </p:cNvPr>
          <p:cNvSpPr txBox="1"/>
          <p:nvPr/>
        </p:nvSpPr>
        <p:spPr>
          <a:xfrm>
            <a:off x="8219831" y="2310509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on all test data</a:t>
            </a:r>
          </a:p>
        </p:txBody>
      </p:sp>
      <p:sp>
        <p:nvSpPr>
          <p:cNvPr id="28" name="Téglalap: lekerekített 27">
            <a:extLst>
              <a:ext uri="{FF2B5EF4-FFF2-40B4-BE49-F238E27FC236}">
                <a16:creationId xmlns:a16="http://schemas.microsoft.com/office/drawing/2014/main" id="{B79C5CDD-DB06-4574-8FC5-8E01F33EC8BF}"/>
              </a:ext>
            </a:extLst>
          </p:cNvPr>
          <p:cNvSpPr/>
          <p:nvPr/>
        </p:nvSpPr>
        <p:spPr>
          <a:xfrm>
            <a:off x="987880" y="5603908"/>
            <a:ext cx="7908757" cy="780849"/>
          </a:xfrm>
          <a:prstGeom prst="roundRect">
            <a:avLst>
              <a:gd name="adj" fmla="val 12456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9" name="Szövegdoboz 28">
            <a:extLst>
              <a:ext uri="{FF2B5EF4-FFF2-40B4-BE49-F238E27FC236}">
                <a16:creationId xmlns:a16="http://schemas.microsoft.com/office/drawing/2014/main" id="{2FFE7341-AAC5-449C-AB88-6516E5182B50}"/>
              </a:ext>
            </a:extLst>
          </p:cNvPr>
          <p:cNvSpPr txBox="1"/>
          <p:nvPr/>
        </p:nvSpPr>
        <p:spPr>
          <a:xfrm>
            <a:off x="962526" y="5627972"/>
            <a:ext cx="79087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On which dataset would you expect higher correlation? Why?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On which dataset would you expect higher median absolute error? Why?</a:t>
            </a:r>
          </a:p>
        </p:txBody>
      </p:sp>
    </p:spTree>
    <p:extLst>
      <p:ext uri="{BB962C8B-B14F-4D97-AF65-F5344CB8AC3E}">
        <p14:creationId xmlns:p14="http://schemas.microsoft.com/office/powerpoint/2010/main" val="23027512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Egyenes összekötő 10">
            <a:extLst>
              <a:ext uri="{FF2B5EF4-FFF2-40B4-BE49-F238E27FC236}">
                <a16:creationId xmlns:a16="http://schemas.microsoft.com/office/drawing/2014/main" id="{D92F799A-A664-4F39-8D04-F5DA740B5389}"/>
              </a:ext>
            </a:extLst>
          </p:cNvPr>
          <p:cNvCxnSpPr/>
          <p:nvPr/>
        </p:nvCxnSpPr>
        <p:spPr>
          <a:xfrm>
            <a:off x="525379" y="308649"/>
            <a:ext cx="0" cy="882315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ím 1">
            <a:extLst>
              <a:ext uri="{FF2B5EF4-FFF2-40B4-BE49-F238E27FC236}">
                <a16:creationId xmlns:a16="http://schemas.microsoft.com/office/drawing/2014/main" id="{1220A9F1-8B42-4A49-9AF1-B3499ED7C93E}"/>
              </a:ext>
            </a:extLst>
          </p:cNvPr>
          <p:cNvSpPr txBox="1">
            <a:spLocks/>
          </p:cNvSpPr>
          <p:nvPr/>
        </p:nvSpPr>
        <p:spPr>
          <a:xfrm>
            <a:off x="751412" y="-1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Trying it out for real…</a:t>
            </a:r>
          </a:p>
        </p:txBody>
      </p:sp>
      <p:pic>
        <p:nvPicPr>
          <p:cNvPr id="5" name="Ábra 4" descr="Laptop telefon és számológép">
            <a:extLst>
              <a:ext uri="{FF2B5EF4-FFF2-40B4-BE49-F238E27FC236}">
                <a16:creationId xmlns:a16="http://schemas.microsoft.com/office/drawing/2014/main" id="{BCBACE95-3645-4B2F-89F5-0263E7BA62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2045" y="1190964"/>
            <a:ext cx="5358385" cy="5358385"/>
          </a:xfrm>
          <a:prstGeom prst="rect">
            <a:avLst/>
          </a:prstGeom>
        </p:spPr>
      </p:pic>
      <p:sp>
        <p:nvSpPr>
          <p:cNvPr id="15" name="Szövegdoboz 14">
            <a:extLst>
              <a:ext uri="{FF2B5EF4-FFF2-40B4-BE49-F238E27FC236}">
                <a16:creationId xmlns:a16="http://schemas.microsoft.com/office/drawing/2014/main" id="{4A1C6D4B-BA10-4352-8648-172EB83A1546}"/>
              </a:ext>
            </a:extLst>
          </p:cNvPr>
          <p:cNvSpPr txBox="1"/>
          <p:nvPr/>
        </p:nvSpPr>
        <p:spPr>
          <a:xfrm>
            <a:off x="6411063" y="2039323"/>
            <a:ext cx="5676902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Bef>
                <a:spcPts val="1200"/>
              </a:spcBef>
              <a:buFont typeface="+mj-lt"/>
              <a:buAutoNum type="arabicPeriod"/>
            </a:pPr>
            <a:r>
              <a:rPr lang="en-US" sz="2000"/>
              <a:t>Downloading an appropriate dataset</a:t>
            </a:r>
          </a:p>
          <a:p>
            <a:pPr marL="457200" indent="-457200">
              <a:spcBef>
                <a:spcPts val="1200"/>
              </a:spcBef>
              <a:buFont typeface="+mj-lt"/>
              <a:buAutoNum type="arabicPeriod"/>
            </a:pPr>
            <a:r>
              <a:rPr lang="en-US" sz="2000"/>
              <a:t>Building a model that predicts age</a:t>
            </a:r>
          </a:p>
          <a:p>
            <a:pPr marL="457200" indent="-457200">
              <a:spcBef>
                <a:spcPts val="1200"/>
              </a:spcBef>
              <a:buFont typeface="+mj-lt"/>
              <a:buAutoNum type="arabicPeriod"/>
            </a:pPr>
            <a:r>
              <a:rPr lang="en-US" sz="2000"/>
              <a:t>Testing the Horvath multi-tissue epigenetic clock</a:t>
            </a:r>
          </a:p>
          <a:p>
            <a:pPr marL="457200" indent="-457200">
              <a:spcBef>
                <a:spcPts val="1200"/>
              </a:spcBef>
              <a:buFont typeface="+mj-lt"/>
              <a:buAutoNum type="arabicPeriod"/>
            </a:pPr>
            <a:r>
              <a:rPr lang="en-US" sz="2000"/>
              <a:t>Comparing the results</a:t>
            </a:r>
          </a:p>
        </p:txBody>
      </p:sp>
      <p:pic>
        <p:nvPicPr>
          <p:cNvPr id="8" name="Ábra 7" descr="Hősnő körvonalas">
            <a:extLst>
              <a:ext uri="{FF2B5EF4-FFF2-40B4-BE49-F238E27FC236}">
                <a16:creationId xmlns:a16="http://schemas.microsoft.com/office/drawing/2014/main" id="{6C1FE04B-E757-4DF4-9DB8-A795CC4BA4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025029" y="3537928"/>
            <a:ext cx="914400" cy="914400"/>
          </a:xfrm>
          <a:prstGeom prst="rect">
            <a:avLst/>
          </a:prstGeom>
        </p:spPr>
      </p:pic>
      <p:pic>
        <p:nvPicPr>
          <p:cNvPr id="10" name="Ábra 9" descr="Hős férfi körvonalas">
            <a:extLst>
              <a:ext uri="{FF2B5EF4-FFF2-40B4-BE49-F238E27FC236}">
                <a16:creationId xmlns:a16="http://schemas.microsoft.com/office/drawing/2014/main" id="{6942C18D-517B-4CE4-9CA6-D53D8E10570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688376" y="382442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1723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1F4FFB24-DDD7-44FB-B2BE-8D29315323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2825" y="1538335"/>
            <a:ext cx="4972159" cy="4002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Csoportba foglalás 7">
            <a:extLst>
              <a:ext uri="{FF2B5EF4-FFF2-40B4-BE49-F238E27FC236}">
                <a16:creationId xmlns:a16="http://schemas.microsoft.com/office/drawing/2014/main" id="{1A46A4F3-B6CA-4395-84F9-32CF77691593}"/>
              </a:ext>
            </a:extLst>
          </p:cNvPr>
          <p:cNvGrpSpPr/>
          <p:nvPr/>
        </p:nvGrpSpPr>
        <p:grpSpPr>
          <a:xfrm>
            <a:off x="442302" y="2298316"/>
            <a:ext cx="1573609" cy="2482221"/>
            <a:chOff x="9288611" y="3184070"/>
            <a:chExt cx="1761942" cy="3049153"/>
          </a:xfrm>
        </p:grpSpPr>
        <p:pic>
          <p:nvPicPr>
            <p:cNvPr id="9" name="Picture 18" descr="Related image">
              <a:extLst>
                <a:ext uri="{FF2B5EF4-FFF2-40B4-BE49-F238E27FC236}">
                  <a16:creationId xmlns:a16="http://schemas.microsoft.com/office/drawing/2014/main" id="{8976BEFA-2C63-4AD6-AAC8-6E2B875E4A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16952" y="3184070"/>
              <a:ext cx="945813" cy="9521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22" descr="Image result for guanine">
              <a:extLst>
                <a:ext uri="{FF2B5EF4-FFF2-40B4-BE49-F238E27FC236}">
                  <a16:creationId xmlns:a16="http://schemas.microsoft.com/office/drawing/2014/main" id="{9DC917C9-2C4C-4839-971F-5D7D375411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97299" y="3967362"/>
              <a:ext cx="959953" cy="7441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24" descr="Image result for thymine">
              <a:extLst>
                <a:ext uri="{FF2B5EF4-FFF2-40B4-BE49-F238E27FC236}">
                  <a16:creationId xmlns:a16="http://schemas.microsoft.com/office/drawing/2014/main" id="{733CE4FA-BE95-4771-9E98-4A4B77D7CA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88611" y="4711512"/>
              <a:ext cx="908581" cy="7929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26" descr="Image result for cytosine">
              <a:extLst>
                <a:ext uri="{FF2B5EF4-FFF2-40B4-BE49-F238E27FC236}">
                  <a16:creationId xmlns:a16="http://schemas.microsoft.com/office/drawing/2014/main" id="{718A0338-0A7B-48ED-A389-96F98316FC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32931" y="5531809"/>
              <a:ext cx="513856" cy="7014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Szövegdoboz 12">
              <a:extLst>
                <a:ext uri="{FF2B5EF4-FFF2-40B4-BE49-F238E27FC236}">
                  <a16:creationId xmlns:a16="http://schemas.microsoft.com/office/drawing/2014/main" id="{16FF4D33-B613-4300-A104-2CF19BCD8ECE}"/>
                </a:ext>
              </a:extLst>
            </p:cNvPr>
            <p:cNvSpPr txBox="1"/>
            <p:nvPr/>
          </p:nvSpPr>
          <p:spPr>
            <a:xfrm>
              <a:off x="10362765" y="3506240"/>
              <a:ext cx="687788" cy="3119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adenine</a:t>
              </a:r>
            </a:p>
          </p:txBody>
        </p:sp>
        <p:sp>
          <p:nvSpPr>
            <p:cNvPr id="15" name="Szövegdoboz 14">
              <a:extLst>
                <a:ext uri="{FF2B5EF4-FFF2-40B4-BE49-F238E27FC236}">
                  <a16:creationId xmlns:a16="http://schemas.microsoft.com/office/drawing/2014/main" id="{E7B69E13-5305-4F08-AF2A-6BDCAC6964E5}"/>
                </a:ext>
              </a:extLst>
            </p:cNvPr>
            <p:cNvSpPr txBox="1"/>
            <p:nvPr/>
          </p:nvSpPr>
          <p:spPr>
            <a:xfrm>
              <a:off x="10362765" y="4196207"/>
              <a:ext cx="678814" cy="3119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guanine</a:t>
              </a:r>
            </a:p>
          </p:txBody>
        </p:sp>
        <p:sp>
          <p:nvSpPr>
            <p:cNvPr id="16" name="Szövegdoboz 15">
              <a:extLst>
                <a:ext uri="{FF2B5EF4-FFF2-40B4-BE49-F238E27FC236}">
                  <a16:creationId xmlns:a16="http://schemas.microsoft.com/office/drawing/2014/main" id="{252072D5-62D5-46CE-924F-1388F6CF8B4B}"/>
                </a:ext>
              </a:extLst>
            </p:cNvPr>
            <p:cNvSpPr txBox="1"/>
            <p:nvPr/>
          </p:nvSpPr>
          <p:spPr>
            <a:xfrm>
              <a:off x="10362765" y="4954094"/>
              <a:ext cx="664455" cy="3119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thymine</a:t>
              </a:r>
            </a:p>
          </p:txBody>
        </p:sp>
        <p:sp>
          <p:nvSpPr>
            <p:cNvPr id="17" name="Szövegdoboz 16">
              <a:extLst>
                <a:ext uri="{FF2B5EF4-FFF2-40B4-BE49-F238E27FC236}">
                  <a16:creationId xmlns:a16="http://schemas.microsoft.com/office/drawing/2014/main" id="{DB331D8E-2224-4EDE-B85C-45AA23D09769}"/>
                </a:ext>
              </a:extLst>
            </p:cNvPr>
            <p:cNvSpPr txBox="1"/>
            <p:nvPr/>
          </p:nvSpPr>
          <p:spPr>
            <a:xfrm>
              <a:off x="10362764" y="5728627"/>
              <a:ext cx="680609" cy="3119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 err="1"/>
                <a:t>cyto</a:t>
              </a:r>
              <a:r>
                <a:rPr lang="hu-HU" sz="1050" dirty="0"/>
                <a:t>s</a:t>
              </a:r>
              <a:r>
                <a:rPr lang="en-US" sz="1050" dirty="0" err="1"/>
                <a:t>ine</a:t>
              </a:r>
              <a:endParaRPr lang="en-US" sz="1050" dirty="0"/>
            </a:p>
          </p:txBody>
        </p:sp>
      </p:grpSp>
      <p:pic>
        <p:nvPicPr>
          <p:cNvPr id="4100" name="Picture 4">
            <a:extLst>
              <a:ext uri="{FF2B5EF4-FFF2-40B4-BE49-F238E27FC236}">
                <a16:creationId xmlns:a16="http://schemas.microsoft.com/office/drawing/2014/main" id="{597F6105-DDA1-424A-A296-637C298EE5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479" y="1912156"/>
            <a:ext cx="2788058" cy="3254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Ábra 5" descr="Nyíl: enyhén ívelt egyszínű kitöltéssel">
            <a:extLst>
              <a:ext uri="{FF2B5EF4-FFF2-40B4-BE49-F238E27FC236}">
                <a16:creationId xmlns:a16="http://schemas.microsoft.com/office/drawing/2014/main" id="{77CF0BE7-C32B-4CB5-886A-FCAC9CAE88F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259692" y="3347911"/>
            <a:ext cx="645510" cy="645510"/>
          </a:xfrm>
          <a:prstGeom prst="rect">
            <a:avLst/>
          </a:prstGeom>
        </p:spPr>
      </p:pic>
      <p:pic>
        <p:nvPicPr>
          <p:cNvPr id="20" name="Ábra 19" descr="Nyíl: enyhén ívelt egyszínű kitöltéssel">
            <a:extLst>
              <a:ext uri="{FF2B5EF4-FFF2-40B4-BE49-F238E27FC236}">
                <a16:creationId xmlns:a16="http://schemas.microsoft.com/office/drawing/2014/main" id="{8BEA681F-3223-44BD-B8CE-5C29D428FCA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899500" y="3347911"/>
            <a:ext cx="645510" cy="645510"/>
          </a:xfrm>
          <a:prstGeom prst="rect">
            <a:avLst/>
          </a:prstGeom>
        </p:spPr>
      </p:pic>
      <p:sp>
        <p:nvSpPr>
          <p:cNvPr id="7" name="Szövegdoboz 6">
            <a:extLst>
              <a:ext uri="{FF2B5EF4-FFF2-40B4-BE49-F238E27FC236}">
                <a16:creationId xmlns:a16="http://schemas.microsoft.com/office/drawing/2014/main" id="{0EAC4EC9-24E6-4B42-BE1C-E92A76764CEE}"/>
              </a:ext>
            </a:extLst>
          </p:cNvPr>
          <p:cNvSpPr txBox="1"/>
          <p:nvPr/>
        </p:nvSpPr>
        <p:spPr>
          <a:xfrm>
            <a:off x="442301" y="5626021"/>
            <a:ext cx="1279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nucleobases</a:t>
            </a:r>
          </a:p>
        </p:txBody>
      </p:sp>
      <p:sp>
        <p:nvSpPr>
          <p:cNvPr id="22" name="Szövegdoboz 21">
            <a:extLst>
              <a:ext uri="{FF2B5EF4-FFF2-40B4-BE49-F238E27FC236}">
                <a16:creationId xmlns:a16="http://schemas.microsoft.com/office/drawing/2014/main" id="{1576BBE2-BEF6-4730-BFE2-9F771F3A555D}"/>
              </a:ext>
            </a:extLst>
          </p:cNvPr>
          <p:cNvSpPr txBox="1"/>
          <p:nvPr/>
        </p:nvSpPr>
        <p:spPr>
          <a:xfrm>
            <a:off x="3201119" y="5626021"/>
            <a:ext cx="30371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base-pairs, </a:t>
            </a:r>
          </a:p>
          <a:p>
            <a:pPr algn="ctr"/>
            <a:r>
              <a:rPr lang="en-US" dirty="0"/>
              <a:t>double-stranded helix structure</a:t>
            </a:r>
          </a:p>
        </p:txBody>
      </p:sp>
      <p:sp>
        <p:nvSpPr>
          <p:cNvPr id="23" name="Szövegdoboz 22">
            <a:extLst>
              <a:ext uri="{FF2B5EF4-FFF2-40B4-BE49-F238E27FC236}">
                <a16:creationId xmlns:a16="http://schemas.microsoft.com/office/drawing/2014/main" id="{F8F13140-DF30-422C-B3E1-EDC963162A9A}"/>
              </a:ext>
            </a:extLst>
          </p:cNvPr>
          <p:cNvSpPr txBox="1"/>
          <p:nvPr/>
        </p:nvSpPr>
        <p:spPr>
          <a:xfrm>
            <a:off x="8728521" y="5626021"/>
            <a:ext cx="14151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transcription, </a:t>
            </a:r>
          </a:p>
          <a:p>
            <a:pPr algn="ctr"/>
            <a:r>
              <a:rPr lang="en-US" dirty="0"/>
              <a:t>translation,</a:t>
            </a:r>
          </a:p>
          <a:p>
            <a:pPr algn="ctr"/>
            <a:r>
              <a:rPr lang="en-US" dirty="0"/>
              <a:t>proteins</a:t>
            </a:r>
          </a:p>
        </p:txBody>
      </p:sp>
      <p:cxnSp>
        <p:nvCxnSpPr>
          <p:cNvPr id="24" name="Egyenes összekötő 23">
            <a:extLst>
              <a:ext uri="{FF2B5EF4-FFF2-40B4-BE49-F238E27FC236}">
                <a16:creationId xmlns:a16="http://schemas.microsoft.com/office/drawing/2014/main" id="{C415C5A6-CD7F-42C1-895C-8AC11AE90DBA}"/>
              </a:ext>
            </a:extLst>
          </p:cNvPr>
          <p:cNvCxnSpPr/>
          <p:nvPr/>
        </p:nvCxnSpPr>
        <p:spPr>
          <a:xfrm>
            <a:off x="525379" y="308649"/>
            <a:ext cx="0" cy="882315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ím 1">
            <a:extLst>
              <a:ext uri="{FF2B5EF4-FFF2-40B4-BE49-F238E27FC236}">
                <a16:creationId xmlns:a16="http://schemas.microsoft.com/office/drawing/2014/main" id="{19FA653F-4DBA-42B8-8AA1-2E6F267C355F}"/>
              </a:ext>
            </a:extLst>
          </p:cNvPr>
          <p:cNvSpPr txBox="1">
            <a:spLocks/>
          </p:cNvSpPr>
          <p:nvPr/>
        </p:nvSpPr>
        <p:spPr>
          <a:xfrm>
            <a:off x="751412" y="-1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The importance of DNA</a:t>
            </a:r>
          </a:p>
        </p:txBody>
      </p:sp>
    </p:spTree>
    <p:extLst>
      <p:ext uri="{BB962C8B-B14F-4D97-AF65-F5344CB8AC3E}">
        <p14:creationId xmlns:p14="http://schemas.microsoft.com/office/powerpoint/2010/main" val="39978623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FCBB7ACE-F010-4E00-8E34-B94D6C95CB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861" y="1832662"/>
            <a:ext cx="857791" cy="1171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églalap: lekerekített 8">
            <a:extLst>
              <a:ext uri="{FF2B5EF4-FFF2-40B4-BE49-F238E27FC236}">
                <a16:creationId xmlns:a16="http://schemas.microsoft.com/office/drawing/2014/main" id="{6906AB5F-DE67-433C-B53B-B79E6EB26CDA}"/>
              </a:ext>
            </a:extLst>
          </p:cNvPr>
          <p:cNvSpPr/>
          <p:nvPr/>
        </p:nvSpPr>
        <p:spPr>
          <a:xfrm>
            <a:off x="405025" y="4813425"/>
            <a:ext cx="5157537" cy="1090864"/>
          </a:xfrm>
          <a:prstGeom prst="roundRect">
            <a:avLst>
              <a:gd name="adj" fmla="val 1264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Szövegdoboz 9">
            <a:extLst>
              <a:ext uri="{FF2B5EF4-FFF2-40B4-BE49-F238E27FC236}">
                <a16:creationId xmlns:a16="http://schemas.microsoft.com/office/drawing/2014/main" id="{6FED8E51-1B4C-4645-ACA8-9F080BE0C87D}"/>
              </a:ext>
            </a:extLst>
          </p:cNvPr>
          <p:cNvSpPr txBox="1"/>
          <p:nvPr/>
        </p:nvSpPr>
        <p:spPr>
          <a:xfrm>
            <a:off x="501278" y="4851025"/>
            <a:ext cx="530993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DNA methylation has a regulatory role by </a:t>
            </a:r>
            <a:r>
              <a:rPr lang="en-US" sz="2000" dirty="0"/>
              <a:t>affecting the accessibility of different genomic regions, thus influencing transcription (~ activity)</a:t>
            </a:r>
          </a:p>
        </p:txBody>
      </p:sp>
      <p:cxnSp>
        <p:nvCxnSpPr>
          <p:cNvPr id="11" name="Egyenes összekötő 10">
            <a:extLst>
              <a:ext uri="{FF2B5EF4-FFF2-40B4-BE49-F238E27FC236}">
                <a16:creationId xmlns:a16="http://schemas.microsoft.com/office/drawing/2014/main" id="{D92F799A-A664-4F39-8D04-F5DA740B5389}"/>
              </a:ext>
            </a:extLst>
          </p:cNvPr>
          <p:cNvCxnSpPr/>
          <p:nvPr/>
        </p:nvCxnSpPr>
        <p:spPr>
          <a:xfrm>
            <a:off x="525379" y="308649"/>
            <a:ext cx="0" cy="882315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ím 1">
            <a:extLst>
              <a:ext uri="{FF2B5EF4-FFF2-40B4-BE49-F238E27FC236}">
                <a16:creationId xmlns:a16="http://schemas.microsoft.com/office/drawing/2014/main" id="{1220A9F1-8B42-4A49-9AF1-B3499ED7C93E}"/>
              </a:ext>
            </a:extLst>
          </p:cNvPr>
          <p:cNvSpPr txBox="1">
            <a:spLocks/>
          </p:cNvSpPr>
          <p:nvPr/>
        </p:nvSpPr>
        <p:spPr>
          <a:xfrm>
            <a:off x="751412" y="-1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/>
              <a:t>Dna</a:t>
            </a:r>
            <a:r>
              <a:rPr lang="en-US" dirty="0"/>
              <a:t> methylation (</a:t>
            </a:r>
            <a:r>
              <a:rPr lang="en-US" dirty="0" err="1"/>
              <a:t>DNA</a:t>
            </a:r>
            <a:r>
              <a:rPr lang="en-US" cap="none" dirty="0" err="1"/>
              <a:t>m</a:t>
            </a:r>
            <a:r>
              <a:rPr lang="en-US" dirty="0"/>
              <a:t>)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8E73FC51-5AD7-4D3A-AC5C-D996D864A1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8658" y="1827906"/>
            <a:ext cx="1340132" cy="117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Ábra 12" descr="Vonalas nyíl: enyhén ívelt egyszínű kitöltéssel">
            <a:extLst>
              <a:ext uri="{FF2B5EF4-FFF2-40B4-BE49-F238E27FC236}">
                <a16:creationId xmlns:a16="http://schemas.microsoft.com/office/drawing/2014/main" id="{9C7B8656-BD8A-459B-A7B2-98A79ECCD72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312846" y="2104397"/>
            <a:ext cx="620618" cy="620618"/>
          </a:xfrm>
          <a:prstGeom prst="rect">
            <a:avLst/>
          </a:prstGeom>
        </p:spPr>
      </p:pic>
      <p:sp>
        <p:nvSpPr>
          <p:cNvPr id="15" name="Szövegdoboz 14">
            <a:extLst>
              <a:ext uri="{FF2B5EF4-FFF2-40B4-BE49-F238E27FC236}">
                <a16:creationId xmlns:a16="http://schemas.microsoft.com/office/drawing/2014/main" id="{77BA4FB8-2A02-4A52-B2F4-F1784236CDEC}"/>
              </a:ext>
            </a:extLst>
          </p:cNvPr>
          <p:cNvSpPr txBox="1"/>
          <p:nvPr/>
        </p:nvSpPr>
        <p:spPr>
          <a:xfrm>
            <a:off x="1062221" y="3484072"/>
            <a:ext cx="9130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cytosine</a:t>
            </a:r>
          </a:p>
        </p:txBody>
      </p:sp>
      <p:sp>
        <p:nvSpPr>
          <p:cNvPr id="19" name="Szövegdoboz 18">
            <a:extLst>
              <a:ext uri="{FF2B5EF4-FFF2-40B4-BE49-F238E27FC236}">
                <a16:creationId xmlns:a16="http://schemas.microsoft.com/office/drawing/2014/main" id="{4227EDDC-6B3A-42AF-80AC-2B78205A8245}"/>
              </a:ext>
            </a:extLst>
          </p:cNvPr>
          <p:cNvSpPr txBox="1"/>
          <p:nvPr/>
        </p:nvSpPr>
        <p:spPr>
          <a:xfrm>
            <a:off x="3272898" y="3487163"/>
            <a:ext cx="1711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5-methylcytosine</a:t>
            </a:r>
          </a:p>
        </p:txBody>
      </p:sp>
      <p:sp>
        <p:nvSpPr>
          <p:cNvPr id="16" name="Ellipszis 15">
            <a:extLst>
              <a:ext uri="{FF2B5EF4-FFF2-40B4-BE49-F238E27FC236}">
                <a16:creationId xmlns:a16="http://schemas.microsoft.com/office/drawing/2014/main" id="{750C8CD3-98E8-42EA-9275-1C77B18B4A64}"/>
              </a:ext>
            </a:extLst>
          </p:cNvPr>
          <p:cNvSpPr/>
          <p:nvPr/>
        </p:nvSpPr>
        <p:spPr>
          <a:xfrm>
            <a:off x="3156247" y="1985272"/>
            <a:ext cx="620618" cy="381919"/>
          </a:xfrm>
          <a:prstGeom prst="ellipse">
            <a:avLst/>
          </a:prstGeom>
          <a:solidFill>
            <a:schemeClr val="accent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BC169F6C-D763-4ED9-98CB-1236A0BA62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8821" y="957245"/>
            <a:ext cx="5588850" cy="5419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Ellipszis 21">
            <a:extLst>
              <a:ext uri="{FF2B5EF4-FFF2-40B4-BE49-F238E27FC236}">
                <a16:creationId xmlns:a16="http://schemas.microsoft.com/office/drawing/2014/main" id="{A398B9FC-A53F-4587-931D-065F15C4533D}"/>
              </a:ext>
            </a:extLst>
          </p:cNvPr>
          <p:cNvSpPr/>
          <p:nvPr/>
        </p:nvSpPr>
        <p:spPr>
          <a:xfrm>
            <a:off x="6391011" y="2961401"/>
            <a:ext cx="250421" cy="162053"/>
          </a:xfrm>
          <a:prstGeom prst="ellipse">
            <a:avLst/>
          </a:prstGeom>
          <a:solidFill>
            <a:schemeClr val="accent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Ellipszis 22">
            <a:extLst>
              <a:ext uri="{FF2B5EF4-FFF2-40B4-BE49-F238E27FC236}">
                <a16:creationId xmlns:a16="http://schemas.microsoft.com/office/drawing/2014/main" id="{3F77B692-F266-4494-A765-D2233BE59AC7}"/>
              </a:ext>
            </a:extLst>
          </p:cNvPr>
          <p:cNvSpPr/>
          <p:nvPr/>
        </p:nvSpPr>
        <p:spPr>
          <a:xfrm>
            <a:off x="6462193" y="3699372"/>
            <a:ext cx="250421" cy="162053"/>
          </a:xfrm>
          <a:prstGeom prst="ellipse">
            <a:avLst/>
          </a:prstGeom>
          <a:solidFill>
            <a:schemeClr val="accent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Ellipszis 23">
            <a:extLst>
              <a:ext uri="{FF2B5EF4-FFF2-40B4-BE49-F238E27FC236}">
                <a16:creationId xmlns:a16="http://schemas.microsoft.com/office/drawing/2014/main" id="{9EFCA863-D10B-443F-9D66-35AE2FEAE56C}"/>
              </a:ext>
            </a:extLst>
          </p:cNvPr>
          <p:cNvSpPr/>
          <p:nvPr/>
        </p:nvSpPr>
        <p:spPr>
          <a:xfrm>
            <a:off x="6391011" y="4966664"/>
            <a:ext cx="250421" cy="162053"/>
          </a:xfrm>
          <a:prstGeom prst="ellipse">
            <a:avLst/>
          </a:prstGeom>
          <a:solidFill>
            <a:schemeClr val="accent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Ellipszis 24">
            <a:extLst>
              <a:ext uri="{FF2B5EF4-FFF2-40B4-BE49-F238E27FC236}">
                <a16:creationId xmlns:a16="http://schemas.microsoft.com/office/drawing/2014/main" id="{17EE425E-D934-42D1-A3FD-84897846EFA3}"/>
              </a:ext>
            </a:extLst>
          </p:cNvPr>
          <p:cNvSpPr/>
          <p:nvPr/>
        </p:nvSpPr>
        <p:spPr>
          <a:xfrm>
            <a:off x="6462193" y="5704635"/>
            <a:ext cx="250421" cy="162053"/>
          </a:xfrm>
          <a:prstGeom prst="ellipse">
            <a:avLst/>
          </a:prstGeom>
          <a:solidFill>
            <a:schemeClr val="accent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églalap 16">
            <a:extLst>
              <a:ext uri="{FF2B5EF4-FFF2-40B4-BE49-F238E27FC236}">
                <a16:creationId xmlns:a16="http://schemas.microsoft.com/office/drawing/2014/main" id="{5935203B-713E-4EB3-AFC0-C413646F3F47}"/>
              </a:ext>
            </a:extLst>
          </p:cNvPr>
          <p:cNvSpPr/>
          <p:nvPr/>
        </p:nvSpPr>
        <p:spPr>
          <a:xfrm>
            <a:off x="6817895" y="4483768"/>
            <a:ext cx="1034716" cy="20052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Szövegdoboz 26">
            <a:extLst>
              <a:ext uri="{FF2B5EF4-FFF2-40B4-BE49-F238E27FC236}">
                <a16:creationId xmlns:a16="http://schemas.microsoft.com/office/drawing/2014/main" id="{5D59A620-76A7-414A-91ED-075340CAF7F4}"/>
              </a:ext>
            </a:extLst>
          </p:cNvPr>
          <p:cNvSpPr txBox="1"/>
          <p:nvPr/>
        </p:nvSpPr>
        <p:spPr>
          <a:xfrm>
            <a:off x="6418925" y="5914814"/>
            <a:ext cx="54887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hu-HU" sz="1400" i="1" dirty="0">
                <a:solidFill>
                  <a:schemeClr val="bg1">
                    <a:lumMod val="75000"/>
                  </a:schemeClr>
                </a:solidFill>
              </a:rPr>
              <a:t>https://www.genetex.com/Research/Overview/epigenetics/dna_methylation</a:t>
            </a:r>
            <a:endParaRPr lang="en-US" sz="1400" i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8" name="Szövegdoboz 27">
            <a:extLst>
              <a:ext uri="{FF2B5EF4-FFF2-40B4-BE49-F238E27FC236}">
                <a16:creationId xmlns:a16="http://schemas.microsoft.com/office/drawing/2014/main" id="{94708189-7AC8-458E-98E6-A2141D5995BB}"/>
              </a:ext>
            </a:extLst>
          </p:cNvPr>
          <p:cNvSpPr txBox="1"/>
          <p:nvPr/>
        </p:nvSpPr>
        <p:spPr>
          <a:xfrm>
            <a:off x="984084" y="3982316"/>
            <a:ext cx="3898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(</a:t>
            </a:r>
            <a:r>
              <a:rPr lang="en-US" dirty="0"/>
              <a:t>almost exclusively in CpG dinucleotides</a:t>
            </a:r>
            <a:r>
              <a:rPr lang="hu-HU" dirty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81950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FCBB7ACE-F010-4E00-8E34-B94D6C95CB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861" y="1832662"/>
            <a:ext cx="857791" cy="1171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Egyenes összekötő 10">
            <a:extLst>
              <a:ext uri="{FF2B5EF4-FFF2-40B4-BE49-F238E27FC236}">
                <a16:creationId xmlns:a16="http://schemas.microsoft.com/office/drawing/2014/main" id="{D92F799A-A664-4F39-8D04-F5DA740B5389}"/>
              </a:ext>
            </a:extLst>
          </p:cNvPr>
          <p:cNvCxnSpPr/>
          <p:nvPr/>
        </p:nvCxnSpPr>
        <p:spPr>
          <a:xfrm>
            <a:off x="525379" y="308649"/>
            <a:ext cx="0" cy="882315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ím 1">
            <a:extLst>
              <a:ext uri="{FF2B5EF4-FFF2-40B4-BE49-F238E27FC236}">
                <a16:creationId xmlns:a16="http://schemas.microsoft.com/office/drawing/2014/main" id="{1220A9F1-8B42-4A49-9AF1-B3499ED7C93E}"/>
              </a:ext>
            </a:extLst>
          </p:cNvPr>
          <p:cNvSpPr txBox="1">
            <a:spLocks/>
          </p:cNvSpPr>
          <p:nvPr/>
        </p:nvSpPr>
        <p:spPr>
          <a:xfrm>
            <a:off x="751412" y="-1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/>
              <a:t>Dna</a:t>
            </a:r>
            <a:r>
              <a:rPr lang="en-US" dirty="0"/>
              <a:t> methylation (</a:t>
            </a:r>
            <a:r>
              <a:rPr lang="en-US" dirty="0" err="1"/>
              <a:t>DNA</a:t>
            </a:r>
            <a:r>
              <a:rPr lang="en-US" cap="none" dirty="0" err="1"/>
              <a:t>m</a:t>
            </a:r>
            <a:r>
              <a:rPr lang="en-US" dirty="0"/>
              <a:t>)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8E73FC51-5AD7-4D3A-AC5C-D996D864A1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8658" y="1827906"/>
            <a:ext cx="1340132" cy="117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Ábra 12" descr="Vonalas nyíl: enyhén ívelt egyszínű kitöltéssel">
            <a:extLst>
              <a:ext uri="{FF2B5EF4-FFF2-40B4-BE49-F238E27FC236}">
                <a16:creationId xmlns:a16="http://schemas.microsoft.com/office/drawing/2014/main" id="{9C7B8656-BD8A-459B-A7B2-98A79ECCD72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312846" y="2104397"/>
            <a:ext cx="620618" cy="620618"/>
          </a:xfrm>
          <a:prstGeom prst="rect">
            <a:avLst/>
          </a:prstGeom>
        </p:spPr>
      </p:pic>
      <p:sp>
        <p:nvSpPr>
          <p:cNvPr id="15" name="Szövegdoboz 14">
            <a:extLst>
              <a:ext uri="{FF2B5EF4-FFF2-40B4-BE49-F238E27FC236}">
                <a16:creationId xmlns:a16="http://schemas.microsoft.com/office/drawing/2014/main" id="{77BA4FB8-2A02-4A52-B2F4-F1784236CDEC}"/>
              </a:ext>
            </a:extLst>
          </p:cNvPr>
          <p:cNvSpPr txBox="1"/>
          <p:nvPr/>
        </p:nvSpPr>
        <p:spPr>
          <a:xfrm>
            <a:off x="1062221" y="3484072"/>
            <a:ext cx="9130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cytosine</a:t>
            </a:r>
          </a:p>
        </p:txBody>
      </p:sp>
      <p:sp>
        <p:nvSpPr>
          <p:cNvPr id="19" name="Szövegdoboz 18">
            <a:extLst>
              <a:ext uri="{FF2B5EF4-FFF2-40B4-BE49-F238E27FC236}">
                <a16:creationId xmlns:a16="http://schemas.microsoft.com/office/drawing/2014/main" id="{4227EDDC-6B3A-42AF-80AC-2B78205A8245}"/>
              </a:ext>
            </a:extLst>
          </p:cNvPr>
          <p:cNvSpPr txBox="1"/>
          <p:nvPr/>
        </p:nvSpPr>
        <p:spPr>
          <a:xfrm>
            <a:off x="3272898" y="3487163"/>
            <a:ext cx="1711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5-methylcytosine</a:t>
            </a:r>
          </a:p>
        </p:txBody>
      </p:sp>
      <p:sp>
        <p:nvSpPr>
          <p:cNvPr id="16" name="Ellipszis 15">
            <a:extLst>
              <a:ext uri="{FF2B5EF4-FFF2-40B4-BE49-F238E27FC236}">
                <a16:creationId xmlns:a16="http://schemas.microsoft.com/office/drawing/2014/main" id="{750C8CD3-98E8-42EA-9275-1C77B18B4A64}"/>
              </a:ext>
            </a:extLst>
          </p:cNvPr>
          <p:cNvSpPr/>
          <p:nvPr/>
        </p:nvSpPr>
        <p:spPr>
          <a:xfrm>
            <a:off x="3156247" y="1985272"/>
            <a:ext cx="620618" cy="381919"/>
          </a:xfrm>
          <a:prstGeom prst="ellipse">
            <a:avLst/>
          </a:prstGeom>
          <a:solidFill>
            <a:schemeClr val="accent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BC169F6C-D763-4ED9-98CB-1236A0BA62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8821" y="957245"/>
            <a:ext cx="5588850" cy="5419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Ellipszis 21">
            <a:extLst>
              <a:ext uri="{FF2B5EF4-FFF2-40B4-BE49-F238E27FC236}">
                <a16:creationId xmlns:a16="http://schemas.microsoft.com/office/drawing/2014/main" id="{A398B9FC-A53F-4587-931D-065F15C4533D}"/>
              </a:ext>
            </a:extLst>
          </p:cNvPr>
          <p:cNvSpPr/>
          <p:nvPr/>
        </p:nvSpPr>
        <p:spPr>
          <a:xfrm>
            <a:off x="6391011" y="2961401"/>
            <a:ext cx="250421" cy="162053"/>
          </a:xfrm>
          <a:prstGeom prst="ellipse">
            <a:avLst/>
          </a:prstGeom>
          <a:solidFill>
            <a:schemeClr val="accent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Ellipszis 22">
            <a:extLst>
              <a:ext uri="{FF2B5EF4-FFF2-40B4-BE49-F238E27FC236}">
                <a16:creationId xmlns:a16="http://schemas.microsoft.com/office/drawing/2014/main" id="{3F77B692-F266-4494-A765-D2233BE59AC7}"/>
              </a:ext>
            </a:extLst>
          </p:cNvPr>
          <p:cNvSpPr/>
          <p:nvPr/>
        </p:nvSpPr>
        <p:spPr>
          <a:xfrm>
            <a:off x="6462193" y="3699372"/>
            <a:ext cx="250421" cy="162053"/>
          </a:xfrm>
          <a:prstGeom prst="ellipse">
            <a:avLst/>
          </a:prstGeom>
          <a:solidFill>
            <a:schemeClr val="accent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Ellipszis 23">
            <a:extLst>
              <a:ext uri="{FF2B5EF4-FFF2-40B4-BE49-F238E27FC236}">
                <a16:creationId xmlns:a16="http://schemas.microsoft.com/office/drawing/2014/main" id="{9EFCA863-D10B-443F-9D66-35AE2FEAE56C}"/>
              </a:ext>
            </a:extLst>
          </p:cNvPr>
          <p:cNvSpPr/>
          <p:nvPr/>
        </p:nvSpPr>
        <p:spPr>
          <a:xfrm>
            <a:off x="6391011" y="4966664"/>
            <a:ext cx="250421" cy="162053"/>
          </a:xfrm>
          <a:prstGeom prst="ellipse">
            <a:avLst/>
          </a:prstGeom>
          <a:solidFill>
            <a:schemeClr val="accent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Ellipszis 24">
            <a:extLst>
              <a:ext uri="{FF2B5EF4-FFF2-40B4-BE49-F238E27FC236}">
                <a16:creationId xmlns:a16="http://schemas.microsoft.com/office/drawing/2014/main" id="{17EE425E-D934-42D1-A3FD-84897846EFA3}"/>
              </a:ext>
            </a:extLst>
          </p:cNvPr>
          <p:cNvSpPr/>
          <p:nvPr/>
        </p:nvSpPr>
        <p:spPr>
          <a:xfrm>
            <a:off x="6462193" y="5704635"/>
            <a:ext cx="250421" cy="162053"/>
          </a:xfrm>
          <a:prstGeom prst="ellipse">
            <a:avLst/>
          </a:prstGeom>
          <a:solidFill>
            <a:schemeClr val="accent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églalap 16">
            <a:extLst>
              <a:ext uri="{FF2B5EF4-FFF2-40B4-BE49-F238E27FC236}">
                <a16:creationId xmlns:a16="http://schemas.microsoft.com/office/drawing/2014/main" id="{5935203B-713E-4EB3-AFC0-C413646F3F47}"/>
              </a:ext>
            </a:extLst>
          </p:cNvPr>
          <p:cNvSpPr/>
          <p:nvPr/>
        </p:nvSpPr>
        <p:spPr>
          <a:xfrm>
            <a:off x="6817895" y="4483768"/>
            <a:ext cx="1034716" cy="20052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Szövegdoboz 1">
            <a:extLst>
              <a:ext uri="{FF2B5EF4-FFF2-40B4-BE49-F238E27FC236}">
                <a16:creationId xmlns:a16="http://schemas.microsoft.com/office/drawing/2014/main" id="{808C8F38-1297-4BB6-872D-91EAE3E944E0}"/>
              </a:ext>
            </a:extLst>
          </p:cNvPr>
          <p:cNvSpPr txBox="1"/>
          <p:nvPr/>
        </p:nvSpPr>
        <p:spPr>
          <a:xfrm>
            <a:off x="7626583" y="6457890"/>
            <a:ext cx="45654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… but generally, it’s much more complex</a:t>
            </a:r>
          </a:p>
        </p:txBody>
      </p:sp>
      <p:sp>
        <p:nvSpPr>
          <p:cNvPr id="20" name="Téglalap: lekerekített 19">
            <a:extLst>
              <a:ext uri="{FF2B5EF4-FFF2-40B4-BE49-F238E27FC236}">
                <a16:creationId xmlns:a16="http://schemas.microsoft.com/office/drawing/2014/main" id="{6226C386-1185-45CB-818F-79FB7419FCC6}"/>
              </a:ext>
            </a:extLst>
          </p:cNvPr>
          <p:cNvSpPr/>
          <p:nvPr/>
        </p:nvSpPr>
        <p:spPr>
          <a:xfrm>
            <a:off x="405025" y="4813425"/>
            <a:ext cx="5157537" cy="1090864"/>
          </a:xfrm>
          <a:prstGeom prst="roundRect">
            <a:avLst>
              <a:gd name="adj" fmla="val 1264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Szövegdoboz 20">
            <a:extLst>
              <a:ext uri="{FF2B5EF4-FFF2-40B4-BE49-F238E27FC236}">
                <a16:creationId xmlns:a16="http://schemas.microsoft.com/office/drawing/2014/main" id="{5A859193-B8FB-4642-BF4A-7C21C6238651}"/>
              </a:ext>
            </a:extLst>
          </p:cNvPr>
          <p:cNvSpPr txBox="1"/>
          <p:nvPr/>
        </p:nvSpPr>
        <p:spPr>
          <a:xfrm>
            <a:off x="501278" y="4851025"/>
            <a:ext cx="530993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DNA methylation has a regulatory role by </a:t>
            </a:r>
            <a:r>
              <a:rPr lang="en-US" sz="2000" dirty="0"/>
              <a:t>affecting the accessibility of different genomic regions, thus influencing transcription (~ activity)</a:t>
            </a:r>
          </a:p>
        </p:txBody>
      </p:sp>
      <p:sp>
        <p:nvSpPr>
          <p:cNvPr id="26" name="Szövegdoboz 25">
            <a:extLst>
              <a:ext uri="{FF2B5EF4-FFF2-40B4-BE49-F238E27FC236}">
                <a16:creationId xmlns:a16="http://schemas.microsoft.com/office/drawing/2014/main" id="{95B4BC0E-1793-4303-B636-7F0FEC0065CA}"/>
              </a:ext>
            </a:extLst>
          </p:cNvPr>
          <p:cNvSpPr txBox="1"/>
          <p:nvPr/>
        </p:nvSpPr>
        <p:spPr>
          <a:xfrm>
            <a:off x="6418925" y="5914814"/>
            <a:ext cx="54887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i="1" dirty="0">
                <a:solidFill>
                  <a:schemeClr val="bg1">
                    <a:lumMod val="75000"/>
                  </a:schemeClr>
                </a:solidFill>
              </a:rPr>
              <a:t>https://www.genetex.com/Research/Overview/epigenetics/dna_methylation</a:t>
            </a:r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00807000-2026-436A-9A6E-BF7AEB72C8EF}"/>
              </a:ext>
            </a:extLst>
          </p:cNvPr>
          <p:cNvSpPr txBox="1"/>
          <p:nvPr/>
        </p:nvSpPr>
        <p:spPr>
          <a:xfrm>
            <a:off x="984084" y="3982316"/>
            <a:ext cx="3898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(almost exclusively in CpG dinucleotides)</a:t>
            </a:r>
          </a:p>
        </p:txBody>
      </p:sp>
    </p:spTree>
    <p:extLst>
      <p:ext uri="{BB962C8B-B14F-4D97-AF65-F5344CB8AC3E}">
        <p14:creationId xmlns:p14="http://schemas.microsoft.com/office/powerpoint/2010/main" val="27102232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Egyenes összekötő 10">
            <a:extLst>
              <a:ext uri="{FF2B5EF4-FFF2-40B4-BE49-F238E27FC236}">
                <a16:creationId xmlns:a16="http://schemas.microsoft.com/office/drawing/2014/main" id="{D92F799A-A664-4F39-8D04-F5DA740B5389}"/>
              </a:ext>
            </a:extLst>
          </p:cNvPr>
          <p:cNvCxnSpPr/>
          <p:nvPr/>
        </p:nvCxnSpPr>
        <p:spPr>
          <a:xfrm>
            <a:off x="525379" y="308649"/>
            <a:ext cx="0" cy="882315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ím 1">
            <a:extLst>
              <a:ext uri="{FF2B5EF4-FFF2-40B4-BE49-F238E27FC236}">
                <a16:creationId xmlns:a16="http://schemas.microsoft.com/office/drawing/2014/main" id="{1220A9F1-8B42-4A49-9AF1-B3499ED7C93E}"/>
              </a:ext>
            </a:extLst>
          </p:cNvPr>
          <p:cNvSpPr txBox="1">
            <a:spLocks/>
          </p:cNvSpPr>
          <p:nvPr/>
        </p:nvSpPr>
        <p:spPr>
          <a:xfrm>
            <a:off x="751412" y="-1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Dna methylation (DNA</a:t>
            </a:r>
            <a:r>
              <a:rPr lang="en-US" cap="none"/>
              <a:t>m</a:t>
            </a:r>
            <a:r>
              <a:rPr lang="en-US"/>
              <a:t>)</a:t>
            </a:r>
          </a:p>
        </p:txBody>
      </p:sp>
      <p:sp>
        <p:nvSpPr>
          <p:cNvPr id="26" name="Szövegdoboz 25">
            <a:extLst>
              <a:ext uri="{FF2B5EF4-FFF2-40B4-BE49-F238E27FC236}">
                <a16:creationId xmlns:a16="http://schemas.microsoft.com/office/drawing/2014/main" id="{1EB4FFC0-8ED5-405B-83FE-EA743214ED7A}"/>
              </a:ext>
            </a:extLst>
          </p:cNvPr>
          <p:cNvSpPr txBox="1"/>
          <p:nvPr/>
        </p:nvSpPr>
        <p:spPr>
          <a:xfrm>
            <a:off x="547437" y="1732552"/>
            <a:ext cx="63105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en-US" sz="2400" b="1" dirty="0"/>
              <a:t>How is it measured? – a simplified picture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FC4C5BC9-3069-4DD1-BF61-F7115F39A8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2356" y="2131202"/>
            <a:ext cx="5269250" cy="2178501"/>
          </a:xfrm>
          <a:prstGeom prst="rect">
            <a:avLst/>
          </a:prstGeom>
        </p:spPr>
      </p:pic>
      <p:sp>
        <p:nvSpPr>
          <p:cNvPr id="27" name="Szövegdoboz 26">
            <a:extLst>
              <a:ext uri="{FF2B5EF4-FFF2-40B4-BE49-F238E27FC236}">
                <a16:creationId xmlns:a16="http://schemas.microsoft.com/office/drawing/2014/main" id="{B63D8BDB-F4C9-4656-9269-BD866953434B}"/>
              </a:ext>
            </a:extLst>
          </p:cNvPr>
          <p:cNvSpPr txBox="1"/>
          <p:nvPr/>
        </p:nvSpPr>
        <p:spPr>
          <a:xfrm>
            <a:off x="547437" y="2427154"/>
            <a:ext cx="5636795" cy="40164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Bef>
                <a:spcPts val="600"/>
              </a:spcBef>
              <a:buFont typeface="+mj-lt"/>
              <a:buAutoNum type="arabicPeriod"/>
            </a:pPr>
            <a:r>
              <a:rPr lang="en-US" sz="2000" dirty="0"/>
              <a:t>Bisulfite conversion</a:t>
            </a:r>
          </a:p>
          <a:p>
            <a:pPr marL="914400" lvl="1" indent="-457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cytosine → uracil → thymine </a:t>
            </a:r>
          </a:p>
          <a:p>
            <a:pPr marL="914400" lvl="1" indent="-457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methyl-cytosine → cytosine</a:t>
            </a:r>
          </a:p>
          <a:p>
            <a:pPr marL="457200" indent="-457200">
              <a:spcBef>
                <a:spcPts val="600"/>
              </a:spcBef>
              <a:buFont typeface="+mj-lt"/>
              <a:buAutoNum type="arabicPeriod"/>
            </a:pPr>
            <a:r>
              <a:rPr lang="en-US" sz="2000" dirty="0"/>
              <a:t>Amplification</a:t>
            </a:r>
          </a:p>
          <a:p>
            <a:pPr marL="457200" indent="-457200">
              <a:spcBef>
                <a:spcPts val="600"/>
              </a:spcBef>
              <a:buFont typeface="+mj-lt"/>
              <a:buAutoNum type="arabicPeriod"/>
            </a:pPr>
            <a:r>
              <a:rPr lang="en-US" sz="2000" dirty="0"/>
              <a:t>Attachment of single DNA strands to probe sequences terminating right before the target site</a:t>
            </a:r>
          </a:p>
          <a:p>
            <a:pPr marL="457200" indent="-457200">
              <a:spcBef>
                <a:spcPts val="600"/>
              </a:spcBef>
              <a:buFont typeface="+mj-lt"/>
              <a:buAutoNum type="arabicPeriod"/>
            </a:pPr>
            <a:r>
              <a:rPr lang="en-US" sz="2000" dirty="0"/>
              <a:t>Trying to elongate probe sequence with either A/T or G/C nucleotides labelled with different colors </a:t>
            </a:r>
          </a:p>
          <a:p>
            <a:pPr marL="457200" indent="-457200">
              <a:spcBef>
                <a:spcPts val="600"/>
              </a:spcBef>
              <a:buFont typeface="+mj-lt"/>
              <a:buAutoNum type="arabicPeriod"/>
            </a:pPr>
            <a:r>
              <a:rPr lang="en-US" sz="2000" dirty="0"/>
              <a:t>Measuring resulting light intensities</a:t>
            </a:r>
          </a:p>
          <a:p>
            <a:pPr marL="457200" indent="-45720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28" name="Szövegdoboz 27">
            <a:extLst>
              <a:ext uri="{FF2B5EF4-FFF2-40B4-BE49-F238E27FC236}">
                <a16:creationId xmlns:a16="http://schemas.microsoft.com/office/drawing/2014/main" id="{48DC1428-FF2C-4594-871D-E56DC6C7FC44}"/>
              </a:ext>
            </a:extLst>
          </p:cNvPr>
          <p:cNvSpPr txBox="1"/>
          <p:nvPr/>
        </p:nvSpPr>
        <p:spPr>
          <a:xfrm>
            <a:off x="11131536" y="4281507"/>
            <a:ext cx="7200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i="1">
                <a:solidFill>
                  <a:schemeClr val="bg1">
                    <a:lumMod val="75000"/>
                  </a:schemeClr>
                </a:solidFill>
              </a:rPr>
              <a:t>Illumina</a:t>
            </a:r>
          </a:p>
        </p:txBody>
      </p:sp>
      <p:grpSp>
        <p:nvGrpSpPr>
          <p:cNvPr id="8" name="Csoportba foglalás 7">
            <a:extLst>
              <a:ext uri="{FF2B5EF4-FFF2-40B4-BE49-F238E27FC236}">
                <a16:creationId xmlns:a16="http://schemas.microsoft.com/office/drawing/2014/main" id="{B98DDCB6-71A7-4ECF-9006-A0C22091FB89}"/>
              </a:ext>
            </a:extLst>
          </p:cNvPr>
          <p:cNvGrpSpPr/>
          <p:nvPr/>
        </p:nvGrpSpPr>
        <p:grpSpPr>
          <a:xfrm>
            <a:off x="7781212" y="4941290"/>
            <a:ext cx="2871537" cy="697038"/>
            <a:chOff x="6521116" y="4676269"/>
            <a:chExt cx="2871537" cy="697038"/>
          </a:xfrm>
        </p:grpSpPr>
        <p:sp>
          <p:nvSpPr>
            <p:cNvPr id="29" name="Téglalap: lekerekített 28">
              <a:extLst>
                <a:ext uri="{FF2B5EF4-FFF2-40B4-BE49-F238E27FC236}">
                  <a16:creationId xmlns:a16="http://schemas.microsoft.com/office/drawing/2014/main" id="{EE5B7245-571B-4754-891F-9A5790A0B007}"/>
                </a:ext>
              </a:extLst>
            </p:cNvPr>
            <p:cNvSpPr/>
            <p:nvPr/>
          </p:nvSpPr>
          <p:spPr>
            <a:xfrm>
              <a:off x="6521116" y="4676269"/>
              <a:ext cx="2871537" cy="697038"/>
            </a:xfrm>
            <a:prstGeom prst="roundRect">
              <a:avLst>
                <a:gd name="adj" fmla="val 22997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" name="Szövegdoboz 6">
                  <a:extLst>
                    <a:ext uri="{FF2B5EF4-FFF2-40B4-BE49-F238E27FC236}">
                      <a16:creationId xmlns:a16="http://schemas.microsoft.com/office/drawing/2014/main" id="{A23B50DD-DF80-4278-A36E-CA0D0CE5EE31}"/>
                    </a:ext>
                  </a:extLst>
                </p:cNvPr>
                <p:cNvSpPr txBox="1"/>
                <p:nvPr/>
              </p:nvSpPr>
              <p:spPr>
                <a:xfrm>
                  <a:off x="6582356" y="4708353"/>
                  <a:ext cx="2699650" cy="56772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 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𝑚𝑒𝑡h</m:t>
                                </m:r>
                              </m:sub>
                            </m:sSub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𝑚𝑒𝑡h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𝑢𝑛𝑚𝑒𝑡h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den>
                        </m:f>
                      </m:oMath>
                    </m:oMathPara>
                  </a14:m>
                  <a:endParaRPr lang="en-US"/>
                </a:p>
              </p:txBody>
            </p:sp>
          </mc:Choice>
          <mc:Fallback>
            <p:sp>
              <p:nvSpPr>
                <p:cNvPr id="7" name="Szövegdoboz 6">
                  <a:extLst>
                    <a:ext uri="{FF2B5EF4-FFF2-40B4-BE49-F238E27FC236}">
                      <a16:creationId xmlns:a16="http://schemas.microsoft.com/office/drawing/2014/main" id="{A23B50DD-DF80-4278-A36E-CA0D0CE5EE3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82356" y="4708353"/>
                  <a:ext cx="2699650" cy="56772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9" name="Szövegdoboz 8">
            <a:extLst>
              <a:ext uri="{FF2B5EF4-FFF2-40B4-BE49-F238E27FC236}">
                <a16:creationId xmlns:a16="http://schemas.microsoft.com/office/drawing/2014/main" id="{6C6294D0-ABA1-4DEA-9EE5-5D98B9506686}"/>
              </a:ext>
            </a:extLst>
          </p:cNvPr>
          <p:cNvSpPr txBox="1"/>
          <p:nvPr/>
        </p:nvSpPr>
        <p:spPr>
          <a:xfrm>
            <a:off x="7598684" y="5915972"/>
            <a:ext cx="323659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→ a single </a:t>
            </a:r>
            <a:r>
              <a:rPr lang="en-US" sz="2000" b="1" dirty="0">
                <a:cs typeface="Times New Roman" panose="02020603050405020304" pitchFamily="18" charset="0"/>
              </a:rPr>
              <a:t>β-value for each </a:t>
            </a:r>
            <a:endParaRPr lang="hu-HU" sz="2000" b="1" dirty="0">
              <a:cs typeface="Times New Roman" panose="02020603050405020304" pitchFamily="18" charset="0"/>
            </a:endParaRPr>
          </a:p>
          <a:p>
            <a:r>
              <a:rPr lang="en-US" sz="2000" b="1" dirty="0">
                <a:cs typeface="Times New Roman" panose="02020603050405020304" pitchFamily="18" charset="0"/>
              </a:rPr>
              <a:t>genomic position of interest</a:t>
            </a:r>
          </a:p>
        </p:txBody>
      </p:sp>
    </p:spTree>
    <p:extLst>
      <p:ext uri="{BB962C8B-B14F-4D97-AF65-F5344CB8AC3E}">
        <p14:creationId xmlns:p14="http://schemas.microsoft.com/office/powerpoint/2010/main" val="32125520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Egyenes összekötő 10">
            <a:extLst>
              <a:ext uri="{FF2B5EF4-FFF2-40B4-BE49-F238E27FC236}">
                <a16:creationId xmlns:a16="http://schemas.microsoft.com/office/drawing/2014/main" id="{D92F799A-A664-4F39-8D04-F5DA740B5389}"/>
              </a:ext>
            </a:extLst>
          </p:cNvPr>
          <p:cNvCxnSpPr/>
          <p:nvPr/>
        </p:nvCxnSpPr>
        <p:spPr>
          <a:xfrm>
            <a:off x="525379" y="308649"/>
            <a:ext cx="0" cy="882315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ím 1">
            <a:extLst>
              <a:ext uri="{FF2B5EF4-FFF2-40B4-BE49-F238E27FC236}">
                <a16:creationId xmlns:a16="http://schemas.microsoft.com/office/drawing/2014/main" id="{1220A9F1-8B42-4A49-9AF1-B3499ED7C93E}"/>
              </a:ext>
            </a:extLst>
          </p:cNvPr>
          <p:cNvSpPr txBox="1">
            <a:spLocks/>
          </p:cNvSpPr>
          <p:nvPr/>
        </p:nvSpPr>
        <p:spPr>
          <a:xfrm>
            <a:off x="751412" y="-1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Linear regression</a:t>
            </a:r>
          </a:p>
        </p:txBody>
      </p:sp>
      <p:sp>
        <p:nvSpPr>
          <p:cNvPr id="13" name="Szövegdoboz 12">
            <a:extLst>
              <a:ext uri="{FF2B5EF4-FFF2-40B4-BE49-F238E27FC236}">
                <a16:creationId xmlns:a16="http://schemas.microsoft.com/office/drawing/2014/main" id="{37BA5E63-5170-43EE-9A59-DFE601FA0E00}"/>
              </a:ext>
            </a:extLst>
          </p:cNvPr>
          <p:cNvSpPr txBox="1"/>
          <p:nvPr/>
        </p:nvSpPr>
        <p:spPr>
          <a:xfrm>
            <a:off x="419098" y="1612237"/>
            <a:ext cx="114279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en-US" sz="2400" dirty="0"/>
              <a:t>~ </a:t>
            </a:r>
            <a:r>
              <a:rPr lang="hu-HU" sz="2400" dirty="0"/>
              <a:t>”</a:t>
            </a:r>
            <a:r>
              <a:rPr lang="en-US" sz="2400" b="1" dirty="0"/>
              <a:t>fit a line </a:t>
            </a:r>
            <a:r>
              <a:rPr lang="en-US" sz="2400" dirty="0"/>
              <a:t>to the data (sometimes in many-many dimensions) that describes it well enough</a:t>
            </a:r>
            <a:r>
              <a:rPr lang="hu-HU" sz="2400" dirty="0"/>
              <a:t>”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63488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Egyenes összekötő 10">
            <a:extLst>
              <a:ext uri="{FF2B5EF4-FFF2-40B4-BE49-F238E27FC236}">
                <a16:creationId xmlns:a16="http://schemas.microsoft.com/office/drawing/2014/main" id="{D92F799A-A664-4F39-8D04-F5DA740B5389}"/>
              </a:ext>
            </a:extLst>
          </p:cNvPr>
          <p:cNvCxnSpPr/>
          <p:nvPr/>
        </p:nvCxnSpPr>
        <p:spPr>
          <a:xfrm>
            <a:off x="525379" y="308649"/>
            <a:ext cx="0" cy="882315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ím 1">
            <a:extLst>
              <a:ext uri="{FF2B5EF4-FFF2-40B4-BE49-F238E27FC236}">
                <a16:creationId xmlns:a16="http://schemas.microsoft.com/office/drawing/2014/main" id="{1220A9F1-8B42-4A49-9AF1-B3499ED7C93E}"/>
              </a:ext>
            </a:extLst>
          </p:cNvPr>
          <p:cNvSpPr txBox="1">
            <a:spLocks/>
          </p:cNvSpPr>
          <p:nvPr/>
        </p:nvSpPr>
        <p:spPr>
          <a:xfrm>
            <a:off x="751412" y="-1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Linear regression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Szövegdoboz 12">
                <a:extLst>
                  <a:ext uri="{FF2B5EF4-FFF2-40B4-BE49-F238E27FC236}">
                    <a16:creationId xmlns:a16="http://schemas.microsoft.com/office/drawing/2014/main" id="{37BA5E63-5170-43EE-9A59-DFE601FA0E00}"/>
                  </a:ext>
                </a:extLst>
              </p:cNvPr>
              <p:cNvSpPr txBox="1"/>
              <p:nvPr/>
            </p:nvSpPr>
            <p:spPr>
              <a:xfrm>
                <a:off x="419098" y="1612237"/>
                <a:ext cx="11427993" cy="35893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Bef>
                    <a:spcPts val="1200"/>
                  </a:spcBef>
                </a:pPr>
                <a:r>
                  <a:rPr lang="en-US" sz="2400" dirty="0"/>
                  <a:t>~ ”</a:t>
                </a:r>
                <a:r>
                  <a:rPr lang="en-US" sz="2400" b="1" dirty="0"/>
                  <a:t>fit a line </a:t>
                </a:r>
                <a:r>
                  <a:rPr lang="en-US" sz="2400" dirty="0"/>
                  <a:t>to the data (sometimes in many-many dimensions) that describes it well enough”</a:t>
                </a:r>
              </a:p>
              <a:p>
                <a:pPr>
                  <a:spcBef>
                    <a:spcPts val="1200"/>
                  </a:spcBef>
                </a:pPr>
                <a:r>
                  <a:rPr lang="en-US" sz="2400" dirty="0"/>
                  <a:t>… or more precisely:</a:t>
                </a:r>
              </a:p>
              <a:p>
                <a:pPr marL="800100" lvl="1" indent="-342900">
                  <a:spcBef>
                    <a:spcPts val="1200"/>
                  </a:spcBef>
                  <a:buFont typeface="Arial" panose="020B0604020202020204" pitchFamily="34" charset="0"/>
                  <a:buChar char="•"/>
                </a:pPr>
                <a:r>
                  <a:rPr lang="en-US" sz="2000" dirty="0"/>
                  <a:t>Given a</a:t>
                </a:r>
                <a:r>
                  <a:rPr lang="hu-HU" sz="200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hu-HU" sz="20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hu-HU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hu-HU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hu-HU" sz="20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hu-HU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hu-HU" sz="20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lang="hu-HU" sz="20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sub>
                            </m:sSub>
                          </m:e>
                        </m:d>
                      </m:e>
                      <m:sub>
                        <m:r>
                          <a:rPr lang="hu-HU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hu-HU" sz="2000" b="0" i="1" smtClean="0">
                            <a:latin typeface="Cambria Math" panose="02040503050406030204" pitchFamily="18" charset="0"/>
                          </a:rPr>
                          <m:t> ∈{1,</m:t>
                        </m:r>
                        <m:r>
                          <a:rPr lang="hu-HU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2, …</m:t>
                        </m:r>
                        <m:r>
                          <a:rPr lang="hu-HU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hu-HU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}</m:t>
                        </m:r>
                      </m:sub>
                      <m:sup>
                        <m:r>
                          <a:rPr lang="hu-HU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hu-HU" sz="2000" i="1">
                            <a:latin typeface="Cambria Math" panose="02040503050406030204" pitchFamily="18" charset="0"/>
                          </a:rPr>
                          <m:t> ∈{1,</m:t>
                        </m:r>
                        <m:r>
                          <a:rPr lang="hu-HU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2, …</m:t>
                        </m:r>
                        <m:r>
                          <a:rPr lang="hu-HU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hu-HU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}</m:t>
                        </m:r>
                      </m:sup>
                    </m:sSubSup>
                  </m:oMath>
                </a14:m>
                <a:r>
                  <a:rPr lang="hu-HU" sz="2000" dirty="0"/>
                  <a:t> </a:t>
                </a:r>
                <a:r>
                  <a:rPr lang="en-US" sz="2000" dirty="0"/>
                  <a:t>set of </a:t>
                </a:r>
                <a14:m>
                  <m:oMath xmlns:m="http://schemas.openxmlformats.org/officeDocument/2006/math">
                    <m:r>
                      <a:rPr lang="hu-HU" sz="2000" b="1" i="1" smtClean="0"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hu-HU" sz="2000" b="1" dirty="0"/>
                  <a:t> </a:t>
                </a:r>
                <a:r>
                  <a:rPr lang="en-US" sz="2000" b="1" dirty="0"/>
                  <a:t>inputs/independent variables/features/predictors</a:t>
                </a:r>
                <a:r>
                  <a:rPr lang="hu-HU" sz="2000" b="1" dirty="0"/>
                  <a:t> </a:t>
                </a:r>
              </a:p>
              <a:p>
                <a:pPr marL="800100" lvl="1" indent="-342900">
                  <a:spcBef>
                    <a:spcPts val="1200"/>
                  </a:spcBef>
                  <a:buFont typeface="Arial" panose="020B0604020202020204" pitchFamily="34" charset="0"/>
                  <a:buChar char="•"/>
                </a:pPr>
                <a:r>
                  <a:rPr lang="hu-HU" sz="2000" dirty="0" err="1"/>
                  <a:t>for</a:t>
                </a:r>
                <a:r>
                  <a:rPr lang="hu-HU" sz="2000" b="1" dirty="0"/>
                  <a:t> </a:t>
                </a:r>
                <a14:m>
                  <m:oMath xmlns:m="http://schemas.openxmlformats.org/officeDocument/2006/math">
                    <m:r>
                      <a:rPr lang="hu-HU" sz="2000" b="1" i="1" smtClean="0">
                        <a:latin typeface="Cambria Math" panose="02040503050406030204" pitchFamily="18" charset="0"/>
                      </a:rPr>
                      <m:t>𝒔</m:t>
                    </m:r>
                  </m:oMath>
                </a14:m>
                <a:r>
                  <a:rPr lang="hu-HU" sz="2000" dirty="0"/>
                  <a:t> </a:t>
                </a:r>
                <a:r>
                  <a:rPr lang="hu-HU" sz="2000" b="1" dirty="0" err="1"/>
                  <a:t>samples</a:t>
                </a:r>
                <a:r>
                  <a:rPr lang="hu-HU" sz="2000" b="1" dirty="0"/>
                  <a:t>/</a:t>
                </a:r>
                <a:r>
                  <a:rPr lang="hu-HU" sz="2000" b="1" dirty="0" err="1"/>
                  <a:t>observations</a:t>
                </a:r>
                <a:r>
                  <a:rPr lang="en-US" sz="2000" dirty="0"/>
                  <a:t>,</a:t>
                </a:r>
              </a:p>
              <a:p>
                <a:pPr marL="800100" lvl="1" indent="-342900">
                  <a:spcBef>
                    <a:spcPts val="1200"/>
                  </a:spcBef>
                  <a:buFont typeface="Arial" panose="020B0604020202020204" pitchFamily="34" charset="0"/>
                  <a:buChar char="•"/>
                </a:pPr>
                <a:r>
                  <a:rPr lang="en-US" sz="2000" dirty="0"/>
                  <a:t>find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hu-HU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000" dirty="0"/>
                  <a:t> </a:t>
                </a:r>
                <a:r>
                  <a:rPr lang="en-US" sz="2000" b="1" dirty="0"/>
                  <a:t>coefficients</a:t>
                </a:r>
                <a:r>
                  <a:rPr lang="en-US" sz="2000" dirty="0"/>
                  <a:t> of the (linear) function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hu-HU" sz="2000" b="1" i="1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nary>
                      <m:naryPr>
                        <m:chr m:val="∑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hu-HU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hu-HU" sz="20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hu-HU" sz="2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hu-HU" sz="20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sub>
                        </m:sSub>
                      </m:e>
                    </m:nary>
                    <m:r>
                      <a:rPr lang="hu-HU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hu-HU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hu-HU" sz="2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hu-HU" sz="20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hu-HU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2000" dirty="0"/>
              </a:p>
              <a:p>
                <a:pPr marL="800100" lvl="1" indent="-342900">
                  <a:spcBef>
                    <a:spcPts val="1200"/>
                  </a:spcBef>
                  <a:buFont typeface="Arial" panose="020B0604020202020204" pitchFamily="34" charset="0"/>
                  <a:buChar char="•"/>
                </a:pPr>
                <a:r>
                  <a:rPr lang="en-US" sz="2000" dirty="0"/>
                  <a:t>that </a:t>
                </a:r>
                <a:r>
                  <a:rPr lang="en-US" sz="2000" b="1" dirty="0"/>
                  <a:t>minimizes the „prediction error” </a:t>
                </a:r>
                <a:r>
                  <a:rPr lang="en-US" sz="2000" dirty="0"/>
                  <a:t>defined as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hu-HU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hu-HU" sz="20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hu-HU" sz="20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p>
                      <m:e>
                        <m:sSup>
                          <m:sSup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hu-HU" sz="20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hu-HU" sz="20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hu-HU" sz="2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hu-HU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hu-HU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hu-HU" sz="2000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hu-HU" sz="20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hu-HU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r>
                  <a:rPr lang="hu-HU" sz="2000" dirty="0"/>
                  <a:t> </a:t>
                </a:r>
                <a:r>
                  <a:rPr lang="en-US" sz="2000" dirty="0"/>
                  <a:t>for the </a:t>
                </a:r>
                <a:r>
                  <a:rPr lang="hu-HU" sz="2000" b="1" dirty="0"/>
                  <a:t>output/</a:t>
                </a:r>
                <a:r>
                  <a:rPr lang="en-US" sz="2000" b="1" dirty="0"/>
                  <a:t>dependent variable/response</a:t>
                </a:r>
                <a:r>
                  <a:rPr lang="en-US" sz="2000" dirty="0"/>
                  <a:t> of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hu-HU" sz="2000" b="0" i="1" smtClean="0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hu-HU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hu-HU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hu-HU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hu-HU" sz="20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hu-H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hu-HU" sz="20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hu-HU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hu-HU" sz="2000" dirty="0"/>
                  <a:t>, …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hu-H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hu-HU" sz="20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hu-HU" sz="20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hu-HU" sz="2000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hu-HU" sz="2000" dirty="0"/>
                  <a:t>.</a:t>
                </a:r>
                <a:endParaRPr lang="en-US" sz="2000" dirty="0"/>
              </a:p>
            </p:txBody>
          </p:sp>
        </mc:Choice>
        <mc:Fallback>
          <p:sp>
            <p:nvSpPr>
              <p:cNvPr id="13" name="Szövegdoboz 12">
                <a:extLst>
                  <a:ext uri="{FF2B5EF4-FFF2-40B4-BE49-F238E27FC236}">
                    <a16:creationId xmlns:a16="http://schemas.microsoft.com/office/drawing/2014/main" id="{37BA5E63-5170-43EE-9A59-DFE601FA0E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098" y="1612237"/>
                <a:ext cx="11427993" cy="3589381"/>
              </a:xfrm>
              <a:prstGeom prst="rect">
                <a:avLst/>
              </a:prstGeom>
              <a:blipFill>
                <a:blip r:embed="rId3"/>
                <a:stretch>
                  <a:fillRect l="-854" t="-1358" b="-9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6276091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á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5375_TF22378848.potx" id="{55930D0E-20F7-40F5-AC02-273D1FA3EEA7}" vid="{1538E126-8C8C-4D12-8F3D-87EFAEAF7121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2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B05894C7-9DF0-4073-BCBD-BE596BE32EA0}">
  <we:reference id="wa104178141" version="4.3.3.0" store="hu-HU" storeType="OMEX"/>
  <we:alternateReferences>
    <we:reference id="wa104178141" version="4.3.3.0" store="WA104178141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4F44C90D-2A62-4985-9618-3460247437B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61EAB5F-88FC-4FAE-AE3C-037A3C365EB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88A2F88-55C5-4ED1-9541-807C65424763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Egységes arculat</Template>
  <TotalTime>6403</TotalTime>
  <Words>2110</Words>
  <Application>Microsoft Office PowerPoint</Application>
  <PresentationFormat>Szélesvásznú</PresentationFormat>
  <Paragraphs>332</Paragraphs>
  <Slides>37</Slides>
  <Notes>37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7</vt:i4>
      </vt:variant>
      <vt:variant>
        <vt:lpstr>Téma</vt:lpstr>
      </vt:variant>
      <vt:variant>
        <vt:i4>1</vt:i4>
      </vt:variant>
      <vt:variant>
        <vt:lpstr>Diacímek</vt:lpstr>
      </vt:variant>
      <vt:variant>
        <vt:i4>37</vt:i4>
      </vt:variant>
    </vt:vector>
  </HeadingPairs>
  <TitlesOfParts>
    <vt:vector size="45" baseType="lpstr">
      <vt:lpstr>Arial</vt:lpstr>
      <vt:lpstr>Calibri</vt:lpstr>
      <vt:lpstr>Cambria Math</vt:lpstr>
      <vt:lpstr>Times New Roman</vt:lpstr>
      <vt:lpstr>Tw Cen MT</vt:lpstr>
      <vt:lpstr>Tw Cen MT Condensed</vt:lpstr>
      <vt:lpstr>Wingdings 3</vt:lpstr>
      <vt:lpstr>Integrál</vt:lpstr>
      <vt:lpstr>Chronological Age Estimation from DNA methylation data</vt:lpstr>
      <vt:lpstr>PowerPoint-bemutató</vt:lpstr>
      <vt:lpstr>Chronological/biological age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Chronological Age Estimation from DNA methylation data</dc:title>
  <dc:creator>Pipek Orsolya Anna</dc:creator>
  <cp:lastModifiedBy>Pipek Orsolya Anna</cp:lastModifiedBy>
  <cp:revision>3</cp:revision>
  <dcterms:created xsi:type="dcterms:W3CDTF">2022-03-30T08:22:39Z</dcterms:created>
  <dcterms:modified xsi:type="dcterms:W3CDTF">2022-04-03T19:08:42Z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